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7" r:id="rId6"/>
    <p:sldId id="269" r:id="rId7"/>
    <p:sldId id="268" r:id="rId8"/>
    <p:sldId id="270" r:id="rId9"/>
    <p:sldId id="271" r:id="rId10"/>
    <p:sldId id="288" r:id="rId11"/>
    <p:sldId id="272" r:id="rId12"/>
    <p:sldId id="273" r:id="rId13"/>
    <p:sldId id="274" r:id="rId14"/>
    <p:sldId id="275" r:id="rId15"/>
    <p:sldId id="276" r:id="rId16"/>
    <p:sldId id="277" r:id="rId17"/>
    <p:sldId id="278" r:id="rId18"/>
    <p:sldId id="279" r:id="rId19"/>
    <p:sldId id="280" r:id="rId20"/>
    <p:sldId id="282" r:id="rId21"/>
    <p:sldId id="283" r:id="rId22"/>
    <p:sldId id="284" r:id="rId23"/>
    <p:sldId id="285" r:id="rId24"/>
    <p:sldId id="286" r:id="rId25"/>
    <p:sldId id="287" r:id="rId26"/>
    <p:sldId id="259" r:id="rId2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8" name="Imagen 7" descr="Imagen que contiene dibujo&#10;&#10;Descripción generada automáticamente">
            <a:extLst>
              <a:ext uri="{FF2B5EF4-FFF2-40B4-BE49-F238E27FC236}">
                <a16:creationId xmlns:a16="http://schemas.microsoft.com/office/drawing/2014/main" id="{F5AA03CB-D8A7-42B3-AC8B-B6B68B611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3199"/>
          </a:xfrm>
          <a:prstGeom prst="rect">
            <a:avLst/>
          </a:prstGeom>
        </p:spPr>
      </p:pic>
      <p:sp>
        <p:nvSpPr>
          <p:cNvPr id="2" name="Título 1">
            <a:extLst>
              <a:ext uri="{FF2B5EF4-FFF2-40B4-BE49-F238E27FC236}">
                <a16:creationId xmlns:a16="http://schemas.microsoft.com/office/drawing/2014/main" id="{9C292403-6253-4662-AE3B-5C26AD9C535D}"/>
              </a:ext>
            </a:extLst>
          </p:cNvPr>
          <p:cNvSpPr>
            <a:spLocks noGrp="1"/>
          </p:cNvSpPr>
          <p:nvPr>
            <p:ph type="ctrTitle"/>
          </p:nvPr>
        </p:nvSpPr>
        <p:spPr>
          <a:xfrm>
            <a:off x="1791419" y="1501926"/>
            <a:ext cx="9144000" cy="2387600"/>
          </a:xfrm>
        </p:spPr>
        <p:txBody>
          <a:bodyPr anchor="b"/>
          <a:lstStyle>
            <a:lvl1pPr algn="ctr">
              <a:defRPr sz="6000">
                <a:solidFill>
                  <a:schemeClr val="bg1"/>
                </a:solidFill>
              </a:defRPr>
            </a:lvl1pPr>
          </a:lstStyle>
          <a:p>
            <a:r>
              <a:rPr lang="es-ES"/>
              <a:t>Haga clic para modificar el estilo de título del patrón</a:t>
            </a:r>
            <a:endParaRPr lang="es-CO" dirty="0"/>
          </a:p>
        </p:txBody>
      </p:sp>
    </p:spTree>
    <p:extLst>
      <p:ext uri="{BB962C8B-B14F-4D97-AF65-F5344CB8AC3E}">
        <p14:creationId xmlns:p14="http://schemas.microsoft.com/office/powerpoint/2010/main" val="2324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6ED94-F2B6-4CA4-84BC-DFF962AA52B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EA509FE-1134-4932-8D33-1747CBEAFC1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C783358-530E-41D6-91B5-EC517E2A6225}"/>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5" name="Marcador de pie de página 4">
            <a:extLst>
              <a:ext uri="{FF2B5EF4-FFF2-40B4-BE49-F238E27FC236}">
                <a16:creationId xmlns:a16="http://schemas.microsoft.com/office/drawing/2014/main" id="{A1E653E4-05B2-49E0-8095-3E4F44222C2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BA6340A-6EAF-4EA6-986F-C1AC1C18E4EE}"/>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61997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00F885-F4D8-4154-AA6C-DD2BA39F66B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DD02384-5E91-4061-9501-39902ED791D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3CA60D-5A9E-4F9D-960A-66AC303BBDA8}"/>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5" name="Marcador de pie de página 4">
            <a:extLst>
              <a:ext uri="{FF2B5EF4-FFF2-40B4-BE49-F238E27FC236}">
                <a16:creationId xmlns:a16="http://schemas.microsoft.com/office/drawing/2014/main" id="{D172DF41-E816-413B-932C-0025B44609D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3720479-5406-43F2-BF5A-154B3A23A219}"/>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319008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91F9A55-661D-4D25-B104-AB8B5A602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573"/>
          </a:xfrm>
          <a:prstGeom prst="rect">
            <a:avLst/>
          </a:prstGeom>
        </p:spPr>
      </p:pic>
      <p:sp>
        <p:nvSpPr>
          <p:cNvPr id="2" name="Título 1">
            <a:extLst>
              <a:ext uri="{FF2B5EF4-FFF2-40B4-BE49-F238E27FC236}">
                <a16:creationId xmlns:a16="http://schemas.microsoft.com/office/drawing/2014/main" id="{48CC44CC-54FC-439A-AA11-9B9FCBA9A5A6}"/>
              </a:ext>
            </a:extLst>
          </p:cNvPr>
          <p:cNvSpPr>
            <a:spLocks noGrp="1"/>
          </p:cNvSpPr>
          <p:nvPr>
            <p:ph type="title"/>
          </p:nvPr>
        </p:nvSpPr>
        <p:spPr/>
        <p:txBody>
          <a:bodyPr/>
          <a:lstStyle/>
          <a:p>
            <a:r>
              <a:rPr lang="es-ES"/>
              <a:t>Haga clic para modificar el estilo de título del patrón</a:t>
            </a:r>
            <a:endParaRPr lang="es-CO" dirty="0"/>
          </a:p>
        </p:txBody>
      </p:sp>
      <p:sp>
        <p:nvSpPr>
          <p:cNvPr id="3" name="Marcador de contenido 2">
            <a:extLst>
              <a:ext uri="{FF2B5EF4-FFF2-40B4-BE49-F238E27FC236}">
                <a16:creationId xmlns:a16="http://schemas.microsoft.com/office/drawing/2014/main" id="{F83E7B9A-3751-43D1-A7E6-CB4CAF0109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17011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descr="Imagen que contiene pájaro&#10;&#10;Descripción generada automáticamente">
            <a:extLst>
              <a:ext uri="{FF2B5EF4-FFF2-40B4-BE49-F238E27FC236}">
                <a16:creationId xmlns:a16="http://schemas.microsoft.com/office/drawing/2014/main" id="{2549B7B0-FFF1-46D6-B4C4-77276CEC0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573"/>
          </a:xfrm>
          <a:prstGeom prst="rect">
            <a:avLst/>
          </a:prstGeom>
        </p:spPr>
      </p:pic>
    </p:spTree>
    <p:extLst>
      <p:ext uri="{BB962C8B-B14F-4D97-AF65-F5344CB8AC3E}">
        <p14:creationId xmlns:p14="http://schemas.microsoft.com/office/powerpoint/2010/main" val="157068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FEEF2-7780-4155-BEE5-EE77B3A1E5D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44EDE9B-021D-452C-91F5-8AC4623914C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CCFB900-3677-4C2C-ADD6-576C3DAD4FD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DBE238E-5C75-456A-BC98-9996E4FBE3DA}"/>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6" name="Marcador de pie de página 5">
            <a:extLst>
              <a:ext uri="{FF2B5EF4-FFF2-40B4-BE49-F238E27FC236}">
                <a16:creationId xmlns:a16="http://schemas.microsoft.com/office/drawing/2014/main" id="{67A6D541-D3C8-4320-BDF9-95FEAC5C25C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5F34F4F-38C2-44AD-AE99-673E0A1ACEC5}"/>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315873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43C23-C663-4471-B8F6-03277F49AA9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968A5BD-30A5-4ADA-AF85-21776A6DA5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6501AF-FAE4-4394-A4E6-8C5585E3DEC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B6D7965-1319-4CDF-A1BF-782C81D0AF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96BD830-1F88-46D8-B0B2-ADEB6809B6E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8CBB0A8-698A-4ED4-BF64-A7D85D6BC872}"/>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8" name="Marcador de pie de página 7">
            <a:extLst>
              <a:ext uri="{FF2B5EF4-FFF2-40B4-BE49-F238E27FC236}">
                <a16:creationId xmlns:a16="http://schemas.microsoft.com/office/drawing/2014/main" id="{8A4B5D4B-FAA4-4F29-9D63-20E2612E938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13957FDD-21AB-4919-915C-6238F72DA4E9}"/>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201003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9D5CF-A031-4371-B4E4-E6DAB3005E6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FDD49AD-EAA6-4DD0-9881-65865C80BBAE}"/>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4" name="Marcador de pie de página 3">
            <a:extLst>
              <a:ext uri="{FF2B5EF4-FFF2-40B4-BE49-F238E27FC236}">
                <a16:creationId xmlns:a16="http://schemas.microsoft.com/office/drawing/2014/main" id="{14FE401C-93B6-4F55-AA99-22DF4B991B7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585FBA89-1AE4-4B58-B26B-6F70428E8C75}"/>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8790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AEE9A5F-45C8-4AC3-A056-6B5358B8E665}"/>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3" name="Marcador de pie de página 2">
            <a:extLst>
              <a:ext uri="{FF2B5EF4-FFF2-40B4-BE49-F238E27FC236}">
                <a16:creationId xmlns:a16="http://schemas.microsoft.com/office/drawing/2014/main" id="{3C2FF99C-177A-4F44-A737-CF4E8CFD961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8A4725B-C13E-4D88-A8A5-2C294F835F63}"/>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106332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218D2-2E27-4B47-B2E7-09101224F0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6D08FBD-4181-41D8-B630-87698783A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4D5A1CF-4B96-4EB3-9091-672D358BE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7FA790-4992-4F3D-9722-25F977FB363C}"/>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6" name="Marcador de pie de página 5">
            <a:extLst>
              <a:ext uri="{FF2B5EF4-FFF2-40B4-BE49-F238E27FC236}">
                <a16:creationId xmlns:a16="http://schemas.microsoft.com/office/drawing/2014/main" id="{ABC953F0-B7AF-454D-8ECD-274A72BF89A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C797132-06B8-4055-9987-A076A7C1D968}"/>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213240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FEFFB6-6B2A-461A-A59F-4F0068F618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4912FA78-192F-435E-A58D-FD3AD5F33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57E8971-68C1-4B16-8082-BCECC7429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D86A1EB-8153-4031-B766-C39A997A2A8C}"/>
              </a:ext>
            </a:extLst>
          </p:cNvPr>
          <p:cNvSpPr>
            <a:spLocks noGrp="1"/>
          </p:cNvSpPr>
          <p:nvPr>
            <p:ph type="dt" sz="half" idx="10"/>
          </p:nvPr>
        </p:nvSpPr>
        <p:spPr/>
        <p:txBody>
          <a:bodyPr/>
          <a:lstStyle/>
          <a:p>
            <a:fld id="{6259E280-A480-4A41-86BA-7ACB218773A7}" type="datetimeFigureOut">
              <a:rPr lang="es-CO" smtClean="0"/>
              <a:t>17/09/2020</a:t>
            </a:fld>
            <a:endParaRPr lang="es-CO"/>
          </a:p>
        </p:txBody>
      </p:sp>
      <p:sp>
        <p:nvSpPr>
          <p:cNvPr id="6" name="Marcador de pie de página 5">
            <a:extLst>
              <a:ext uri="{FF2B5EF4-FFF2-40B4-BE49-F238E27FC236}">
                <a16:creationId xmlns:a16="http://schemas.microsoft.com/office/drawing/2014/main" id="{735F707B-DE00-405B-89D0-B3F999B4F88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AAE1F3C-9F72-4E5B-98B4-03ADBFFDBB71}"/>
              </a:ext>
            </a:extLst>
          </p:cNvPr>
          <p:cNvSpPr>
            <a:spLocks noGrp="1"/>
          </p:cNvSpPr>
          <p:nvPr>
            <p:ph type="sldNum" sz="quarter" idx="12"/>
          </p:nvPr>
        </p:nvSpPr>
        <p:spPr/>
        <p:txBody>
          <a:bodyPr/>
          <a:lstStyle/>
          <a:p>
            <a:fld id="{23E7F6E4-162A-45F6-BC25-F2B6719416A9}" type="slidenum">
              <a:rPr lang="es-CO" smtClean="0"/>
              <a:t>‹Nº›</a:t>
            </a:fld>
            <a:endParaRPr lang="es-CO"/>
          </a:p>
        </p:txBody>
      </p:sp>
    </p:spTree>
    <p:extLst>
      <p:ext uri="{BB962C8B-B14F-4D97-AF65-F5344CB8AC3E}">
        <p14:creationId xmlns:p14="http://schemas.microsoft.com/office/powerpoint/2010/main" val="661549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A81D97-BD76-49AB-96E8-1A939259B9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4699646-7906-4BDF-B8A2-866277822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E3177F6-AA23-4714-9F59-B36435C5B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9E280-A480-4A41-86BA-7ACB218773A7}" type="datetimeFigureOut">
              <a:rPr lang="es-CO" smtClean="0"/>
              <a:t>17/09/2020</a:t>
            </a:fld>
            <a:endParaRPr lang="es-CO"/>
          </a:p>
        </p:txBody>
      </p:sp>
      <p:sp>
        <p:nvSpPr>
          <p:cNvPr id="5" name="Marcador de pie de página 4">
            <a:extLst>
              <a:ext uri="{FF2B5EF4-FFF2-40B4-BE49-F238E27FC236}">
                <a16:creationId xmlns:a16="http://schemas.microsoft.com/office/drawing/2014/main" id="{C51900A5-FC29-47A7-A24A-0383733C61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5C9F442-0BA6-4826-9F76-EBA8B6919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7F6E4-162A-45F6-BC25-F2B6719416A9}" type="slidenum">
              <a:rPr lang="es-CO" smtClean="0"/>
              <a:t>‹Nº›</a:t>
            </a:fld>
            <a:endParaRPr lang="es-CO"/>
          </a:p>
        </p:txBody>
      </p:sp>
    </p:spTree>
    <p:extLst>
      <p:ext uri="{BB962C8B-B14F-4D97-AF65-F5344CB8AC3E}">
        <p14:creationId xmlns:p14="http://schemas.microsoft.com/office/powerpoint/2010/main" val="3035197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6AB528-F49C-415F-BF23-8805B12F8B68}"/>
              </a:ext>
            </a:extLst>
          </p:cNvPr>
          <p:cNvSpPr>
            <a:spLocks noGrp="1"/>
          </p:cNvSpPr>
          <p:nvPr>
            <p:ph type="ctrTitle"/>
          </p:nvPr>
        </p:nvSpPr>
        <p:spPr/>
        <p:txBody>
          <a:bodyPr/>
          <a:lstStyle/>
          <a:p>
            <a:r>
              <a:rPr lang="es-CO" dirty="0"/>
              <a:t>Análisis Visual con Machine </a:t>
            </a:r>
            <a:r>
              <a:rPr lang="es-CO" dirty="0" err="1"/>
              <a:t>Learning</a:t>
            </a:r>
            <a:r>
              <a:rPr lang="es-CO" dirty="0"/>
              <a:t> en Python</a:t>
            </a:r>
          </a:p>
        </p:txBody>
      </p:sp>
      <p:sp>
        <p:nvSpPr>
          <p:cNvPr id="3" name="Título 1">
            <a:extLst>
              <a:ext uri="{FF2B5EF4-FFF2-40B4-BE49-F238E27FC236}">
                <a16:creationId xmlns:a16="http://schemas.microsoft.com/office/drawing/2014/main" id="{9A6F4B5B-2CE3-49E6-8BF7-5FA4758822DC}"/>
              </a:ext>
            </a:extLst>
          </p:cNvPr>
          <p:cNvSpPr txBox="1">
            <a:spLocks/>
          </p:cNvSpPr>
          <p:nvPr/>
        </p:nvSpPr>
        <p:spPr>
          <a:xfrm>
            <a:off x="2833052" y="2968474"/>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s-CO" sz="2800" dirty="0"/>
              <a:t>Por: Juan Felipe Cordoba Fuzga</a:t>
            </a:r>
          </a:p>
        </p:txBody>
      </p:sp>
      <p:pic>
        <p:nvPicPr>
          <p:cNvPr id="1026" name="Picture 2" descr="Vista previa de imagen">
            <a:extLst>
              <a:ext uri="{FF2B5EF4-FFF2-40B4-BE49-F238E27FC236}">
                <a16:creationId xmlns:a16="http://schemas.microsoft.com/office/drawing/2014/main" id="{64D10C6A-F0BE-4DEC-A631-4DD01000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50" y="3314986"/>
            <a:ext cx="2380644" cy="169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8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6B5269-DC3D-4F73-A473-2558289EAB48}"/>
              </a:ext>
            </a:extLst>
          </p:cNvPr>
          <p:cNvSpPr>
            <a:spLocks noGrp="1"/>
          </p:cNvSpPr>
          <p:nvPr>
            <p:ph type="title"/>
          </p:nvPr>
        </p:nvSpPr>
        <p:spPr/>
        <p:txBody>
          <a:bodyPr/>
          <a:lstStyle/>
          <a:p>
            <a:pPr algn="ctr"/>
            <a:r>
              <a:rPr lang="es-ES" sz="4400" b="1" dirty="0"/>
              <a:t>aprendizaje automático</a:t>
            </a:r>
            <a:endParaRPr lang="es-CO" dirty="0"/>
          </a:p>
        </p:txBody>
      </p:sp>
      <p:pic>
        <p:nvPicPr>
          <p:cNvPr id="4" name="Picture 2" descr="Resultado de imagen de k-Nearest Neighbor&quot;">
            <a:extLst>
              <a:ext uri="{FF2B5EF4-FFF2-40B4-BE49-F238E27FC236}">
                <a16:creationId xmlns:a16="http://schemas.microsoft.com/office/drawing/2014/main" id="{EE6A1A73-96D4-47D9-8CA0-9063C88CD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7" y="1797980"/>
            <a:ext cx="2998015" cy="1920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upport Vector Machines (SVM) for AI Self-Driving Cars - AI Trends">
            <a:extLst>
              <a:ext uri="{FF2B5EF4-FFF2-40B4-BE49-F238E27FC236}">
                <a16:creationId xmlns:a16="http://schemas.microsoft.com/office/drawing/2014/main" id="{B38C9A5D-E805-4B16-ABEE-A153FB514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758" y="3194298"/>
            <a:ext cx="2165226" cy="2134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cision Tree Classification. A Decision Tree is a simple… | by Afroz  Chakure | Towards Data Science">
            <a:extLst>
              <a:ext uri="{FF2B5EF4-FFF2-40B4-BE49-F238E27FC236}">
                <a16:creationId xmlns:a16="http://schemas.microsoft.com/office/drawing/2014/main" id="{51544800-9BE7-42F1-89B3-2658550E3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0595" y="1647098"/>
            <a:ext cx="2686050" cy="2162175"/>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F4B1F020-3C5D-46BE-863A-AA7184763711}"/>
              </a:ext>
            </a:extLst>
          </p:cNvPr>
          <p:cNvSpPr>
            <a:spLocks noGrp="1"/>
          </p:cNvSpPr>
          <p:nvPr>
            <p:ph idx="1"/>
          </p:nvPr>
        </p:nvSpPr>
        <p:spPr>
          <a:xfrm>
            <a:off x="5662743" y="3830317"/>
            <a:ext cx="2443902" cy="436156"/>
          </a:xfrm>
        </p:spPr>
        <p:txBody>
          <a:bodyPr>
            <a:normAutofit fontScale="70000" lnSpcReduction="20000"/>
          </a:bodyPr>
          <a:lstStyle/>
          <a:p>
            <a:pPr marL="0" indent="0" algn="ctr">
              <a:buNone/>
            </a:pPr>
            <a:r>
              <a:rPr lang="es-CO" sz="2800" b="1" dirty="0">
                <a:solidFill>
                  <a:schemeClr val="tx2">
                    <a:lumMod val="50000"/>
                  </a:schemeClr>
                </a:solidFill>
                <a:latin typeface="+mn-lt"/>
              </a:rPr>
              <a:t>Árbol de decisiones</a:t>
            </a:r>
          </a:p>
          <a:p>
            <a:endParaRPr lang="es-CO" dirty="0"/>
          </a:p>
        </p:txBody>
      </p:sp>
      <p:sp>
        <p:nvSpPr>
          <p:cNvPr id="8" name="Marcador de contenido 2">
            <a:extLst>
              <a:ext uri="{FF2B5EF4-FFF2-40B4-BE49-F238E27FC236}">
                <a16:creationId xmlns:a16="http://schemas.microsoft.com/office/drawing/2014/main" id="{8ED6A37B-5E7E-448A-BC41-B1C3ACE81777}"/>
              </a:ext>
            </a:extLst>
          </p:cNvPr>
          <p:cNvSpPr txBox="1">
            <a:spLocks/>
          </p:cNvSpPr>
          <p:nvPr/>
        </p:nvSpPr>
        <p:spPr>
          <a:xfrm>
            <a:off x="3261420" y="5329209"/>
            <a:ext cx="2443902" cy="59944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b="1" dirty="0">
                <a:solidFill>
                  <a:schemeClr val="tx2">
                    <a:lumMod val="50000"/>
                  </a:schemeClr>
                </a:solidFill>
              </a:rPr>
              <a:t>Maquinas de soporte vectorial</a:t>
            </a:r>
          </a:p>
          <a:p>
            <a:endParaRPr lang="es-CO" dirty="0"/>
          </a:p>
        </p:txBody>
      </p:sp>
      <p:sp>
        <p:nvSpPr>
          <p:cNvPr id="9" name="Marcador de contenido 2">
            <a:extLst>
              <a:ext uri="{FF2B5EF4-FFF2-40B4-BE49-F238E27FC236}">
                <a16:creationId xmlns:a16="http://schemas.microsoft.com/office/drawing/2014/main" id="{79C62DA4-908E-4989-AEBD-FF3977E7069E}"/>
              </a:ext>
            </a:extLst>
          </p:cNvPr>
          <p:cNvSpPr txBox="1">
            <a:spLocks/>
          </p:cNvSpPr>
          <p:nvPr/>
        </p:nvSpPr>
        <p:spPr>
          <a:xfrm>
            <a:off x="513864" y="3825599"/>
            <a:ext cx="2443902" cy="436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2400" b="1" dirty="0">
                <a:solidFill>
                  <a:schemeClr val="tx2">
                    <a:lumMod val="50000"/>
                  </a:schemeClr>
                </a:solidFill>
              </a:rPr>
              <a:t>K-Vecinos</a:t>
            </a:r>
          </a:p>
          <a:p>
            <a:endParaRPr lang="es-CO" dirty="0"/>
          </a:p>
        </p:txBody>
      </p:sp>
      <p:pic>
        <p:nvPicPr>
          <p:cNvPr id="1026" name="Picture 2" descr="UNIDAD 4 REDES NEURONALES - INTELIGENCIA ARTIFICIAL">
            <a:extLst>
              <a:ext uri="{FF2B5EF4-FFF2-40B4-BE49-F238E27FC236}">
                <a16:creationId xmlns:a16="http://schemas.microsoft.com/office/drawing/2014/main" id="{26ABBDFF-723F-4C45-9959-3D04BF88D6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8698" y="3226952"/>
            <a:ext cx="3481387" cy="2176662"/>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2">
            <a:extLst>
              <a:ext uri="{FF2B5EF4-FFF2-40B4-BE49-F238E27FC236}">
                <a16:creationId xmlns:a16="http://schemas.microsoft.com/office/drawing/2014/main" id="{720520EF-6AE0-481C-98CC-C645CBD20EFE}"/>
              </a:ext>
            </a:extLst>
          </p:cNvPr>
          <p:cNvSpPr txBox="1">
            <a:spLocks/>
          </p:cNvSpPr>
          <p:nvPr/>
        </p:nvSpPr>
        <p:spPr>
          <a:xfrm>
            <a:off x="8877440" y="5403614"/>
            <a:ext cx="2443902" cy="5994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b="1" dirty="0">
                <a:solidFill>
                  <a:schemeClr val="tx2">
                    <a:lumMod val="50000"/>
                  </a:schemeClr>
                </a:solidFill>
              </a:rPr>
              <a:t>Redes neuronales</a:t>
            </a:r>
          </a:p>
          <a:p>
            <a:endParaRPr lang="es-CO" dirty="0"/>
          </a:p>
        </p:txBody>
      </p:sp>
    </p:spTree>
    <p:extLst>
      <p:ext uri="{BB962C8B-B14F-4D97-AF65-F5344CB8AC3E}">
        <p14:creationId xmlns:p14="http://schemas.microsoft.com/office/powerpoint/2010/main" val="91414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E6471-F7CA-4129-9C74-4A4DEF403E54}"/>
              </a:ext>
            </a:extLst>
          </p:cNvPr>
          <p:cNvSpPr>
            <a:spLocks noGrp="1"/>
          </p:cNvSpPr>
          <p:nvPr>
            <p:ph type="title"/>
          </p:nvPr>
        </p:nvSpPr>
        <p:spPr/>
        <p:txBody>
          <a:bodyPr/>
          <a:lstStyle/>
          <a:p>
            <a:pPr algn="ctr"/>
            <a:r>
              <a:rPr lang="es-ES" sz="4400" dirty="0"/>
              <a:t>7 pasos del Machine </a:t>
            </a:r>
            <a:r>
              <a:rPr lang="es-ES" sz="4400" dirty="0" err="1"/>
              <a:t>Learning</a:t>
            </a:r>
            <a:endParaRPr lang="es-CO" dirty="0"/>
          </a:p>
        </p:txBody>
      </p:sp>
      <p:sp>
        <p:nvSpPr>
          <p:cNvPr id="3" name="Marcador de contenido 2">
            <a:extLst>
              <a:ext uri="{FF2B5EF4-FFF2-40B4-BE49-F238E27FC236}">
                <a16:creationId xmlns:a16="http://schemas.microsoft.com/office/drawing/2014/main" id="{CAF93F0C-0C76-4BB0-8B73-BEA134F86C90}"/>
              </a:ext>
            </a:extLst>
          </p:cNvPr>
          <p:cNvSpPr>
            <a:spLocks noGrp="1"/>
          </p:cNvSpPr>
          <p:nvPr>
            <p:ph idx="1"/>
          </p:nvPr>
        </p:nvSpPr>
        <p:spPr/>
        <p:txBody>
          <a:bodyPr/>
          <a:lstStyle/>
          <a:p>
            <a:r>
              <a:rPr lang="es-CO" sz="2800" dirty="0">
                <a:solidFill>
                  <a:schemeClr val="tx2">
                    <a:lumMod val="50000"/>
                  </a:schemeClr>
                </a:solidFill>
                <a:latin typeface="+mn-lt"/>
              </a:rPr>
              <a:t>Paso 1: Colectar Datos</a:t>
            </a:r>
          </a:p>
          <a:p>
            <a:r>
              <a:rPr lang="es-CO" sz="2800" dirty="0">
                <a:solidFill>
                  <a:schemeClr val="tx2">
                    <a:lumMod val="50000"/>
                  </a:schemeClr>
                </a:solidFill>
                <a:latin typeface="+mn-lt"/>
              </a:rPr>
              <a:t>Paso 2: Preparar los Datos</a:t>
            </a:r>
          </a:p>
          <a:p>
            <a:r>
              <a:rPr lang="es-CO" sz="2800" dirty="0">
                <a:solidFill>
                  <a:schemeClr val="tx2">
                    <a:lumMod val="50000"/>
                  </a:schemeClr>
                </a:solidFill>
                <a:latin typeface="+mn-lt"/>
              </a:rPr>
              <a:t>Paso 3: Elegir el modelo</a:t>
            </a:r>
          </a:p>
          <a:p>
            <a:r>
              <a:rPr lang="es-CO" sz="2800" dirty="0">
                <a:solidFill>
                  <a:schemeClr val="tx2">
                    <a:lumMod val="50000"/>
                  </a:schemeClr>
                </a:solidFill>
                <a:latin typeface="+mn-lt"/>
              </a:rPr>
              <a:t>Paso 4 Entrenar</a:t>
            </a:r>
          </a:p>
          <a:p>
            <a:r>
              <a:rPr lang="es-CO" sz="2800" dirty="0">
                <a:solidFill>
                  <a:schemeClr val="tx2">
                    <a:lumMod val="50000"/>
                  </a:schemeClr>
                </a:solidFill>
                <a:latin typeface="+mn-lt"/>
              </a:rPr>
              <a:t>Paso 5: Predicción </a:t>
            </a:r>
          </a:p>
          <a:p>
            <a:r>
              <a:rPr lang="es-CO" sz="2800" dirty="0">
                <a:solidFill>
                  <a:schemeClr val="tx2">
                    <a:lumMod val="50000"/>
                  </a:schemeClr>
                </a:solidFill>
                <a:latin typeface="+mn-lt"/>
              </a:rPr>
              <a:t>Paso 6: Evaluación</a:t>
            </a:r>
          </a:p>
          <a:p>
            <a:r>
              <a:rPr lang="es-CO" sz="2800" dirty="0">
                <a:solidFill>
                  <a:schemeClr val="tx2">
                    <a:lumMod val="50000"/>
                  </a:schemeClr>
                </a:solidFill>
                <a:latin typeface="+mn-lt"/>
              </a:rPr>
              <a:t>Paso 7: </a:t>
            </a:r>
            <a:r>
              <a:rPr lang="es-CO" sz="2800" dirty="0" err="1">
                <a:solidFill>
                  <a:schemeClr val="tx2">
                    <a:lumMod val="50000"/>
                  </a:schemeClr>
                </a:solidFill>
                <a:latin typeface="+mn-lt"/>
              </a:rPr>
              <a:t>Parameter</a:t>
            </a:r>
            <a:r>
              <a:rPr lang="es-CO" sz="2800" dirty="0">
                <a:solidFill>
                  <a:schemeClr val="tx2">
                    <a:lumMod val="50000"/>
                  </a:schemeClr>
                </a:solidFill>
                <a:latin typeface="+mn-lt"/>
              </a:rPr>
              <a:t> </a:t>
            </a:r>
            <a:r>
              <a:rPr lang="es-CO" sz="2800" dirty="0" err="1">
                <a:solidFill>
                  <a:schemeClr val="tx2">
                    <a:lumMod val="50000"/>
                  </a:schemeClr>
                </a:solidFill>
                <a:latin typeface="+mn-lt"/>
              </a:rPr>
              <a:t>Tuning</a:t>
            </a:r>
            <a:r>
              <a:rPr lang="es-CO" sz="2800" dirty="0">
                <a:solidFill>
                  <a:schemeClr val="tx2">
                    <a:lumMod val="50000"/>
                  </a:schemeClr>
                </a:solidFill>
                <a:latin typeface="+mn-lt"/>
              </a:rPr>
              <a:t> (configuración o ajuste)</a:t>
            </a:r>
          </a:p>
          <a:p>
            <a:endParaRPr lang="es-CO" dirty="0"/>
          </a:p>
        </p:txBody>
      </p:sp>
    </p:spTree>
    <p:extLst>
      <p:ext uri="{BB962C8B-B14F-4D97-AF65-F5344CB8AC3E}">
        <p14:creationId xmlns:p14="http://schemas.microsoft.com/office/powerpoint/2010/main" val="151108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FE2F62-252F-43F8-B273-FF7E235BA8C8}"/>
              </a:ext>
            </a:extLst>
          </p:cNvPr>
          <p:cNvSpPr>
            <a:spLocks noGrp="1"/>
          </p:cNvSpPr>
          <p:nvPr>
            <p:ph type="title"/>
          </p:nvPr>
        </p:nvSpPr>
        <p:spPr/>
        <p:txBody>
          <a:bodyPr/>
          <a:lstStyle/>
          <a:p>
            <a:r>
              <a:rPr lang="es-CO" sz="4400" dirty="0"/>
              <a:t>Herramienta utilizada: Spyder</a:t>
            </a:r>
            <a:endParaRPr lang="es-CO" dirty="0"/>
          </a:p>
        </p:txBody>
      </p:sp>
      <p:sp>
        <p:nvSpPr>
          <p:cNvPr id="3" name="Marcador de contenido 2">
            <a:extLst>
              <a:ext uri="{FF2B5EF4-FFF2-40B4-BE49-F238E27FC236}">
                <a16:creationId xmlns:a16="http://schemas.microsoft.com/office/drawing/2014/main" id="{7FA86343-3A3B-4A68-9698-745368738960}"/>
              </a:ext>
            </a:extLst>
          </p:cNvPr>
          <p:cNvSpPr>
            <a:spLocks noGrp="1"/>
          </p:cNvSpPr>
          <p:nvPr>
            <p:ph idx="1"/>
          </p:nvPr>
        </p:nvSpPr>
        <p:spPr/>
        <p:txBody>
          <a:bodyPr/>
          <a:lstStyle/>
          <a:p>
            <a:pPr marL="285750" indent="-285750" algn="just">
              <a:buFont typeface="Arial" panose="020B0604020202020204" pitchFamily="34" charset="0"/>
              <a:buChar char="•"/>
            </a:pPr>
            <a:r>
              <a:rPr lang="es-ES" sz="2800" dirty="0">
                <a:latin typeface="+mn-lt"/>
              </a:rPr>
              <a:t>Entorno de desarrollo integrado.</a:t>
            </a:r>
          </a:p>
          <a:p>
            <a:pPr marL="285750" indent="-285750" algn="just">
              <a:buFont typeface="Arial" panose="020B0604020202020204" pitchFamily="34" charset="0"/>
              <a:buChar char="•"/>
            </a:pPr>
            <a:r>
              <a:rPr lang="es-ES" sz="2800" dirty="0">
                <a:latin typeface="+mn-lt"/>
              </a:rPr>
              <a:t>Spyder = </a:t>
            </a:r>
            <a:r>
              <a:rPr lang="es-ES" sz="2800" dirty="0" err="1">
                <a:latin typeface="+mn-lt"/>
              </a:rPr>
              <a:t>The</a:t>
            </a:r>
            <a:r>
              <a:rPr lang="es-ES" sz="2800" dirty="0">
                <a:latin typeface="+mn-lt"/>
              </a:rPr>
              <a:t> </a:t>
            </a:r>
            <a:r>
              <a:rPr lang="es-ES" sz="2800" dirty="0" err="1">
                <a:latin typeface="+mn-lt"/>
              </a:rPr>
              <a:t>Scientific</a:t>
            </a:r>
            <a:r>
              <a:rPr lang="es-ES" sz="2800" dirty="0">
                <a:latin typeface="+mn-lt"/>
              </a:rPr>
              <a:t> </a:t>
            </a:r>
            <a:r>
              <a:rPr lang="es-ES" sz="2800" dirty="0" err="1">
                <a:latin typeface="+mn-lt"/>
              </a:rPr>
              <a:t>PYthon</a:t>
            </a:r>
            <a:r>
              <a:rPr lang="es-ES" sz="2800" dirty="0">
                <a:latin typeface="+mn-lt"/>
              </a:rPr>
              <a:t> </a:t>
            </a:r>
            <a:r>
              <a:rPr lang="es-ES" sz="2800" dirty="0" err="1">
                <a:latin typeface="+mn-lt"/>
              </a:rPr>
              <a:t>Development</a:t>
            </a:r>
            <a:r>
              <a:rPr lang="es-ES" sz="2800" dirty="0">
                <a:latin typeface="+mn-lt"/>
              </a:rPr>
              <a:t> </a:t>
            </a:r>
            <a:r>
              <a:rPr lang="es-ES" sz="2800" dirty="0" err="1">
                <a:latin typeface="+mn-lt"/>
              </a:rPr>
              <a:t>EnviRonment</a:t>
            </a:r>
            <a:r>
              <a:rPr lang="es-ES" sz="2800" dirty="0">
                <a:latin typeface="+mn-lt"/>
              </a:rPr>
              <a:t> </a:t>
            </a:r>
          </a:p>
          <a:p>
            <a:pPr marL="285750" indent="-285750" algn="just">
              <a:buFont typeface="Arial" panose="020B0604020202020204" pitchFamily="34" charset="0"/>
              <a:buChar char="•"/>
            </a:pPr>
            <a:r>
              <a:rPr lang="es-ES" sz="2800" dirty="0">
                <a:latin typeface="+mn-lt"/>
              </a:rPr>
              <a:t>Creado por Pierre </a:t>
            </a:r>
            <a:r>
              <a:rPr lang="es-ES" sz="2800" dirty="0" err="1">
                <a:latin typeface="+mn-lt"/>
              </a:rPr>
              <a:t>Raybaut</a:t>
            </a:r>
            <a:r>
              <a:rPr lang="es-ES" sz="2800" dirty="0">
                <a:latin typeface="+mn-lt"/>
              </a:rPr>
              <a:t> en 2009 </a:t>
            </a:r>
          </a:p>
          <a:p>
            <a:pPr marL="285750" indent="-285750" algn="just">
              <a:buFont typeface="Arial" panose="020B0604020202020204" pitchFamily="34" charset="0"/>
              <a:buChar char="•"/>
            </a:pPr>
            <a:r>
              <a:rPr lang="es-ES" sz="2800" dirty="0">
                <a:latin typeface="+mn-lt"/>
              </a:rPr>
              <a:t>Licencia: MIT </a:t>
            </a:r>
          </a:p>
          <a:p>
            <a:pPr marL="285750" indent="-285750" algn="just">
              <a:buFont typeface="Arial" panose="020B0604020202020204" pitchFamily="34" charset="0"/>
              <a:buChar char="•"/>
            </a:pPr>
            <a:r>
              <a:rPr lang="es-ES" sz="2800" dirty="0">
                <a:latin typeface="+mn-lt"/>
              </a:rPr>
              <a:t>Un programa para desarrollar software científico </a:t>
            </a:r>
          </a:p>
          <a:p>
            <a:pPr marL="285750" indent="-285750" algn="just">
              <a:buFont typeface="Arial" panose="020B0604020202020204" pitchFamily="34" charset="0"/>
              <a:buChar char="•"/>
            </a:pPr>
            <a:r>
              <a:rPr lang="es-ES" sz="2800" dirty="0">
                <a:latin typeface="+mn-lt"/>
              </a:rPr>
              <a:t>Multiplataforma </a:t>
            </a:r>
          </a:p>
          <a:p>
            <a:pPr marL="285750" indent="-285750" algn="just">
              <a:buFont typeface="Arial" panose="020B0604020202020204" pitchFamily="34" charset="0"/>
              <a:buChar char="•"/>
            </a:pPr>
            <a:r>
              <a:rPr lang="es-ES" sz="2800" dirty="0">
                <a:latin typeface="+mn-lt"/>
              </a:rPr>
              <a:t>Soporte para Python 2 y 3 </a:t>
            </a:r>
          </a:p>
          <a:p>
            <a:pPr marL="285750" indent="-285750" algn="just">
              <a:buFont typeface="Arial" panose="020B0604020202020204" pitchFamily="34" charset="0"/>
              <a:buChar char="•"/>
            </a:pPr>
            <a:r>
              <a:rPr lang="es-ES" sz="2800" dirty="0">
                <a:latin typeface="+mn-lt"/>
              </a:rPr>
              <a:t>30.000 líneas de código </a:t>
            </a:r>
          </a:p>
          <a:p>
            <a:endParaRPr lang="es-CO" dirty="0"/>
          </a:p>
        </p:txBody>
      </p:sp>
      <p:pic>
        <p:nvPicPr>
          <p:cNvPr id="5" name="Picture 4" descr="Resultado de imagen de spyder python&quot;">
            <a:extLst>
              <a:ext uri="{FF2B5EF4-FFF2-40B4-BE49-F238E27FC236}">
                <a16:creationId xmlns:a16="http://schemas.microsoft.com/office/drawing/2014/main" id="{953EA83F-746B-4349-B623-0F12FE138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1118" y="2222895"/>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de python&quot;">
            <a:extLst>
              <a:ext uri="{FF2B5EF4-FFF2-40B4-BE49-F238E27FC236}">
                <a16:creationId xmlns:a16="http://schemas.microsoft.com/office/drawing/2014/main" id="{2D7248C3-FF6E-4AE3-953B-9D58846BE8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3424" y="4387888"/>
            <a:ext cx="2067694" cy="206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15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9">
            <a:extLst>
              <a:ext uri="{FF2B5EF4-FFF2-40B4-BE49-F238E27FC236}">
                <a16:creationId xmlns:a16="http://schemas.microsoft.com/office/drawing/2014/main" id="{383239C3-431E-4FC3-BC75-C8923A84E1B3}"/>
              </a:ext>
            </a:extLst>
          </p:cNvPr>
          <p:cNvPicPr>
            <a:picLocks noChangeAspect="1"/>
          </p:cNvPicPr>
          <p:nvPr/>
        </p:nvPicPr>
        <p:blipFill rotWithShape="1">
          <a:blip r:embed="rId2"/>
          <a:srcRect l="25500" t="6455" r="22000" b="14856"/>
          <a:stretch/>
        </p:blipFill>
        <p:spPr>
          <a:xfrm>
            <a:off x="2678451" y="173600"/>
            <a:ext cx="7203486" cy="6070277"/>
          </a:xfrm>
          <a:prstGeom prst="rect">
            <a:avLst/>
          </a:prstGeom>
        </p:spPr>
      </p:pic>
    </p:spTree>
    <p:extLst>
      <p:ext uri="{BB962C8B-B14F-4D97-AF65-F5344CB8AC3E}">
        <p14:creationId xmlns:p14="http://schemas.microsoft.com/office/powerpoint/2010/main" val="271172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E3178-F9EF-4ED6-9086-D3E5FE488D6A}"/>
              </a:ext>
            </a:extLst>
          </p:cNvPr>
          <p:cNvSpPr>
            <a:spLocks noGrp="1"/>
          </p:cNvSpPr>
          <p:nvPr>
            <p:ph type="title"/>
          </p:nvPr>
        </p:nvSpPr>
        <p:spPr/>
        <p:txBody>
          <a:bodyPr/>
          <a:lstStyle/>
          <a:p>
            <a:pPr algn="ctr"/>
            <a:r>
              <a:rPr lang="es-CO" sz="4400" dirty="0"/>
              <a:t>Herramienta utilizada: Librerías</a:t>
            </a:r>
            <a:endParaRPr lang="es-CO" dirty="0"/>
          </a:p>
        </p:txBody>
      </p:sp>
      <p:sp>
        <p:nvSpPr>
          <p:cNvPr id="3" name="Marcador de contenido 2">
            <a:extLst>
              <a:ext uri="{FF2B5EF4-FFF2-40B4-BE49-F238E27FC236}">
                <a16:creationId xmlns:a16="http://schemas.microsoft.com/office/drawing/2014/main" id="{29B4C659-3029-45D6-96A9-BE698801C6B6}"/>
              </a:ext>
            </a:extLst>
          </p:cNvPr>
          <p:cNvSpPr>
            <a:spLocks noGrp="1"/>
          </p:cNvSpPr>
          <p:nvPr>
            <p:ph idx="1"/>
          </p:nvPr>
        </p:nvSpPr>
        <p:spPr/>
        <p:txBody>
          <a:bodyPr>
            <a:normAutofit fontScale="92500" lnSpcReduction="20000"/>
          </a:bodyPr>
          <a:lstStyle/>
          <a:p>
            <a:pPr algn="just"/>
            <a:r>
              <a:rPr lang="es-ES" sz="2800" b="1" dirty="0" err="1">
                <a:latin typeface="+mn-lt"/>
              </a:rPr>
              <a:t>Numpy</a:t>
            </a:r>
            <a:r>
              <a:rPr lang="es-ES" sz="2800" b="1" dirty="0">
                <a:latin typeface="+mn-lt"/>
              </a:rPr>
              <a:t>: E</a:t>
            </a:r>
            <a:r>
              <a:rPr lang="es-CO" sz="2800" dirty="0">
                <a:latin typeface="+mn-lt"/>
              </a:rPr>
              <a:t>s una extensión de Python, que le agrega mayor soporte para vectores y matrices, constituyendo una biblioteca de funciones matemáticas de alto nivel para operar con esos vectores o matrices.</a:t>
            </a:r>
            <a:endParaRPr lang="es-ES" sz="2800" b="1" dirty="0">
              <a:latin typeface="+mn-lt"/>
            </a:endParaRPr>
          </a:p>
          <a:p>
            <a:pPr algn="just"/>
            <a:r>
              <a:rPr lang="es-ES" sz="2800" b="1" dirty="0" err="1">
                <a:latin typeface="+mn-lt"/>
              </a:rPr>
              <a:t>Matplotlib</a:t>
            </a:r>
            <a:r>
              <a:rPr lang="es-ES" sz="2800" b="1" dirty="0">
                <a:latin typeface="+mn-lt"/>
              </a:rPr>
              <a:t>: </a:t>
            </a:r>
            <a:r>
              <a:rPr lang="es-CO" sz="2800" dirty="0" err="1">
                <a:latin typeface="+mn-lt"/>
              </a:rPr>
              <a:t>Matplotlib</a:t>
            </a:r>
            <a:r>
              <a:rPr lang="es-CO" sz="2800" dirty="0">
                <a:latin typeface="+mn-lt"/>
              </a:rPr>
              <a:t> es una biblioteca para la generación de gráficos a partir de datos contenidos en listas o </a:t>
            </a:r>
            <a:r>
              <a:rPr lang="es-CO" sz="2800" dirty="0" err="1">
                <a:latin typeface="+mn-lt"/>
              </a:rPr>
              <a:t>arrays</a:t>
            </a:r>
            <a:r>
              <a:rPr lang="es-CO" sz="2800" dirty="0">
                <a:latin typeface="+mn-lt"/>
              </a:rPr>
              <a:t> en el lenguaje de programación Python y su extensión matemática </a:t>
            </a:r>
            <a:r>
              <a:rPr lang="es-CO" sz="2800" dirty="0" err="1">
                <a:latin typeface="+mn-lt"/>
              </a:rPr>
              <a:t>NumPy</a:t>
            </a:r>
            <a:r>
              <a:rPr lang="es-CO" sz="2800" dirty="0">
                <a:latin typeface="+mn-lt"/>
              </a:rPr>
              <a:t>.</a:t>
            </a:r>
          </a:p>
          <a:p>
            <a:pPr algn="just"/>
            <a:r>
              <a:rPr lang="es-CO" sz="2800" b="1" dirty="0">
                <a:latin typeface="+mn-lt"/>
              </a:rPr>
              <a:t>Pandas: </a:t>
            </a:r>
            <a:r>
              <a:rPr lang="es-CO" sz="2800" dirty="0">
                <a:latin typeface="+mn-lt"/>
              </a:rPr>
              <a:t>En particular, ofrece estructuras de datos y operaciones para manipular tablas numéricas y series temporales.</a:t>
            </a:r>
          </a:p>
          <a:p>
            <a:pPr algn="just"/>
            <a:r>
              <a:rPr lang="es-CO" sz="2800" b="1" dirty="0" err="1">
                <a:latin typeface="+mn-lt"/>
              </a:rPr>
              <a:t>sklearn</a:t>
            </a:r>
            <a:r>
              <a:rPr lang="es-CO" sz="2800" b="1" dirty="0">
                <a:latin typeface="+mn-lt"/>
              </a:rPr>
              <a:t>:</a:t>
            </a:r>
            <a:r>
              <a:rPr lang="es-CO" sz="2800" dirty="0">
                <a:latin typeface="+mn-lt"/>
              </a:rPr>
              <a:t> Contiene una serie de implementaciones para diferentes algoritmos populares de aprendizaje automático.</a:t>
            </a:r>
          </a:p>
          <a:p>
            <a:pPr algn="just"/>
            <a:r>
              <a:rPr lang="es-CO" sz="2800" b="1" dirty="0" err="1">
                <a:latin typeface="+mn-lt"/>
              </a:rPr>
              <a:t>OpenCv</a:t>
            </a:r>
            <a:r>
              <a:rPr lang="es-CO" sz="2800" b="1" dirty="0">
                <a:latin typeface="+mn-lt"/>
              </a:rPr>
              <a:t>: </a:t>
            </a:r>
            <a:r>
              <a:rPr lang="es-MX" sz="2800" dirty="0">
                <a:latin typeface="+mn-lt"/>
              </a:rPr>
              <a:t>Es una biblioteca libre de visión artificial originalmente desarrollada por Intel. </a:t>
            </a:r>
            <a:r>
              <a:rPr lang="es-MX" sz="2800" dirty="0" err="1">
                <a:latin typeface="+mn-lt"/>
              </a:rPr>
              <a:t>OpenCV</a:t>
            </a:r>
            <a:r>
              <a:rPr lang="es-MX" sz="2800" dirty="0">
                <a:latin typeface="+mn-lt"/>
              </a:rPr>
              <a:t> significa Open </a:t>
            </a:r>
            <a:r>
              <a:rPr lang="es-MX" sz="2800" dirty="0" err="1">
                <a:latin typeface="+mn-lt"/>
              </a:rPr>
              <a:t>Computer</a:t>
            </a:r>
            <a:r>
              <a:rPr lang="es-MX" sz="2800" dirty="0">
                <a:latin typeface="+mn-lt"/>
              </a:rPr>
              <a:t> </a:t>
            </a:r>
            <a:r>
              <a:rPr lang="es-MX" sz="2800" dirty="0" err="1">
                <a:latin typeface="+mn-lt"/>
              </a:rPr>
              <a:t>Vision</a:t>
            </a:r>
            <a:r>
              <a:rPr lang="es-MX" sz="2800" dirty="0">
                <a:latin typeface="+mn-lt"/>
              </a:rPr>
              <a:t> (Visión Artificial Abierta). </a:t>
            </a:r>
            <a:endParaRPr lang="es-ES" sz="2800" dirty="0">
              <a:latin typeface="+mn-lt"/>
            </a:endParaRPr>
          </a:p>
          <a:p>
            <a:endParaRPr lang="es-CO" sz="2800" dirty="0"/>
          </a:p>
          <a:p>
            <a:endParaRPr lang="es-CO" sz="2800" dirty="0"/>
          </a:p>
          <a:p>
            <a:endParaRPr lang="es-CO" dirty="0"/>
          </a:p>
        </p:txBody>
      </p:sp>
    </p:spTree>
    <p:extLst>
      <p:ext uri="{BB962C8B-B14F-4D97-AF65-F5344CB8AC3E}">
        <p14:creationId xmlns:p14="http://schemas.microsoft.com/office/powerpoint/2010/main" val="37365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D11C7F-284E-4D2A-A365-C534C8EBF462}"/>
              </a:ext>
            </a:extLst>
          </p:cNvPr>
          <p:cNvSpPr>
            <a:spLocks noGrp="1"/>
          </p:cNvSpPr>
          <p:nvPr>
            <p:ph type="title"/>
          </p:nvPr>
        </p:nvSpPr>
        <p:spPr/>
        <p:txBody>
          <a:bodyPr/>
          <a:lstStyle/>
          <a:p>
            <a:pPr algn="ctr"/>
            <a:r>
              <a:rPr lang="es-MX" dirty="0"/>
              <a:t>INTERPRETACION DE UNA IMAGEN</a:t>
            </a:r>
            <a:endParaRPr lang="es-CO" dirty="0"/>
          </a:p>
        </p:txBody>
      </p:sp>
      <p:pic>
        <p:nvPicPr>
          <p:cNvPr id="13" name="Picture 10">
            <a:extLst>
              <a:ext uri="{FF2B5EF4-FFF2-40B4-BE49-F238E27FC236}">
                <a16:creationId xmlns:a16="http://schemas.microsoft.com/office/drawing/2014/main" id="{1D5C58D0-FEC6-44A5-B64F-90C7272218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10" r="8784"/>
          <a:stretch/>
        </p:blipFill>
        <p:spPr bwMode="auto">
          <a:xfrm>
            <a:off x="838200" y="1941309"/>
            <a:ext cx="3968151" cy="442950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F4E29373-074D-4FE9-9C21-CEA829C3067A}"/>
              </a:ext>
            </a:extLst>
          </p:cNvPr>
          <p:cNvCxnSpPr>
            <a:cxnSpLocks/>
          </p:cNvCxnSpPr>
          <p:nvPr/>
        </p:nvCxnSpPr>
        <p:spPr>
          <a:xfrm>
            <a:off x="3737811" y="4467548"/>
            <a:ext cx="1919564" cy="265193"/>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5" name="Picture 6" descr="Dinguactiva.com - Televisión digital y producción de televisión ...">
            <a:extLst>
              <a:ext uri="{FF2B5EF4-FFF2-40B4-BE49-F238E27FC236}">
                <a16:creationId xmlns:a16="http://schemas.microsoft.com/office/drawing/2014/main" id="{DB620741-7F47-4849-8822-24EB827D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112" y="1517159"/>
            <a:ext cx="4101945" cy="24393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313EC95C-8BA6-4E39-B792-15815C71D8AD}"/>
              </a:ext>
            </a:extLst>
          </p:cNvPr>
          <p:cNvPicPr>
            <a:picLocks noChangeAspect="1"/>
          </p:cNvPicPr>
          <p:nvPr/>
        </p:nvPicPr>
        <p:blipFill rotWithShape="1">
          <a:blip r:embed="rId4"/>
          <a:srcRect l="14563" t="57000" r="72298" b="34600"/>
          <a:stretch/>
        </p:blipFill>
        <p:spPr>
          <a:xfrm>
            <a:off x="5657375" y="4258038"/>
            <a:ext cx="2440441" cy="877596"/>
          </a:xfrm>
          <a:prstGeom prst="rect">
            <a:avLst/>
          </a:prstGeom>
        </p:spPr>
      </p:pic>
      <p:cxnSp>
        <p:nvCxnSpPr>
          <p:cNvPr id="17" name="Conector recto de flecha 16">
            <a:extLst>
              <a:ext uri="{FF2B5EF4-FFF2-40B4-BE49-F238E27FC236}">
                <a16:creationId xmlns:a16="http://schemas.microsoft.com/office/drawing/2014/main" id="{2DE52D7E-21DC-4BEB-94D6-EFA1E8E0B99E}"/>
              </a:ext>
            </a:extLst>
          </p:cNvPr>
          <p:cNvCxnSpPr>
            <a:cxnSpLocks/>
            <a:endCxn id="18" idx="1"/>
          </p:cNvCxnSpPr>
          <p:nvPr/>
        </p:nvCxnSpPr>
        <p:spPr>
          <a:xfrm flipV="1">
            <a:off x="4539916" y="3283739"/>
            <a:ext cx="880108" cy="471704"/>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8" name="Imagen 17">
            <a:extLst>
              <a:ext uri="{FF2B5EF4-FFF2-40B4-BE49-F238E27FC236}">
                <a16:creationId xmlns:a16="http://schemas.microsoft.com/office/drawing/2014/main" id="{1708C189-D142-4E85-A267-5CCB233062BE}"/>
              </a:ext>
            </a:extLst>
          </p:cNvPr>
          <p:cNvPicPr>
            <a:picLocks noChangeAspect="1"/>
          </p:cNvPicPr>
          <p:nvPr/>
        </p:nvPicPr>
        <p:blipFill rotWithShape="1">
          <a:blip r:embed="rId5"/>
          <a:srcRect l="14563" t="75900" r="72453" b="16400"/>
          <a:stretch/>
        </p:blipFill>
        <p:spPr>
          <a:xfrm>
            <a:off x="5420024" y="2881505"/>
            <a:ext cx="2411637" cy="804467"/>
          </a:xfrm>
          <a:prstGeom prst="rect">
            <a:avLst/>
          </a:prstGeom>
        </p:spPr>
      </p:pic>
      <p:pic>
        <p:nvPicPr>
          <p:cNvPr id="19" name="Imagen 18">
            <a:extLst>
              <a:ext uri="{FF2B5EF4-FFF2-40B4-BE49-F238E27FC236}">
                <a16:creationId xmlns:a16="http://schemas.microsoft.com/office/drawing/2014/main" id="{34CB9612-A115-45F5-9D60-6869EF1D0BD7}"/>
              </a:ext>
            </a:extLst>
          </p:cNvPr>
          <p:cNvPicPr>
            <a:picLocks noChangeAspect="1"/>
          </p:cNvPicPr>
          <p:nvPr/>
        </p:nvPicPr>
        <p:blipFill rotWithShape="1">
          <a:blip r:embed="rId6"/>
          <a:srcRect l="15350" t="75900" r="72345" b="16400"/>
          <a:stretch/>
        </p:blipFill>
        <p:spPr>
          <a:xfrm>
            <a:off x="5237572" y="1760159"/>
            <a:ext cx="2285598" cy="804467"/>
          </a:xfrm>
          <a:prstGeom prst="rect">
            <a:avLst/>
          </a:prstGeom>
        </p:spPr>
      </p:pic>
      <p:cxnSp>
        <p:nvCxnSpPr>
          <p:cNvPr id="20" name="Conector recto de flecha 19">
            <a:extLst>
              <a:ext uri="{FF2B5EF4-FFF2-40B4-BE49-F238E27FC236}">
                <a16:creationId xmlns:a16="http://schemas.microsoft.com/office/drawing/2014/main" id="{792EEAAD-AE47-48A7-9172-49036CD713A5}"/>
              </a:ext>
            </a:extLst>
          </p:cNvPr>
          <p:cNvCxnSpPr>
            <a:cxnSpLocks/>
            <a:endCxn id="19" idx="1"/>
          </p:cNvCxnSpPr>
          <p:nvPr/>
        </p:nvCxnSpPr>
        <p:spPr>
          <a:xfrm flipV="1">
            <a:off x="3192379" y="2162393"/>
            <a:ext cx="2045193" cy="611924"/>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 name="CuadroTexto 20">
            <a:extLst>
              <a:ext uri="{FF2B5EF4-FFF2-40B4-BE49-F238E27FC236}">
                <a16:creationId xmlns:a16="http://schemas.microsoft.com/office/drawing/2014/main" id="{54BA9BBA-0750-4A8E-B15C-02969BEF1F6D}"/>
              </a:ext>
            </a:extLst>
          </p:cNvPr>
          <p:cNvSpPr txBox="1"/>
          <p:nvPr/>
        </p:nvSpPr>
        <p:spPr>
          <a:xfrm>
            <a:off x="5657375" y="5724480"/>
            <a:ext cx="5141531" cy="646331"/>
          </a:xfrm>
          <a:prstGeom prst="rect">
            <a:avLst/>
          </a:prstGeom>
          <a:noFill/>
        </p:spPr>
        <p:txBody>
          <a:bodyPr wrap="square" rtlCol="0">
            <a:spAutoFit/>
          </a:bodyPr>
          <a:lstStyle/>
          <a:p>
            <a:pPr algn="ctr"/>
            <a:r>
              <a:rPr lang="es-MX" dirty="0"/>
              <a:t>Matriz resultante:</a:t>
            </a:r>
          </a:p>
          <a:p>
            <a:pPr algn="ctr"/>
            <a:r>
              <a:rPr lang="es-MX" dirty="0"/>
              <a:t>18x14x3</a:t>
            </a:r>
            <a:endParaRPr lang="es-CO" dirty="0"/>
          </a:p>
        </p:txBody>
      </p:sp>
    </p:spTree>
    <p:extLst>
      <p:ext uri="{BB962C8B-B14F-4D97-AF65-F5344CB8AC3E}">
        <p14:creationId xmlns:p14="http://schemas.microsoft.com/office/powerpoint/2010/main" val="479209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AA34738-6785-4263-ADD7-5E2F6CAB23E2}"/>
              </a:ext>
            </a:extLst>
          </p:cNvPr>
          <p:cNvPicPr>
            <a:picLocks noChangeAspect="1"/>
          </p:cNvPicPr>
          <p:nvPr/>
        </p:nvPicPr>
        <p:blipFill rotWithShape="1">
          <a:blip r:embed="rId2"/>
          <a:srcRect l="2306" t="5697" r="40550" b="16401"/>
          <a:stretch/>
        </p:blipFill>
        <p:spPr>
          <a:xfrm>
            <a:off x="5046202" y="1686602"/>
            <a:ext cx="5340103" cy="4094993"/>
          </a:xfrm>
          <a:prstGeom prst="rect">
            <a:avLst/>
          </a:prstGeom>
        </p:spPr>
      </p:pic>
      <p:sp>
        <p:nvSpPr>
          <p:cNvPr id="2" name="Título 1">
            <a:extLst>
              <a:ext uri="{FF2B5EF4-FFF2-40B4-BE49-F238E27FC236}">
                <a16:creationId xmlns:a16="http://schemas.microsoft.com/office/drawing/2014/main" id="{8B5FEEEE-67BE-4696-AA0A-FA607476CA9A}"/>
              </a:ext>
            </a:extLst>
          </p:cNvPr>
          <p:cNvSpPr>
            <a:spLocks noGrp="1"/>
          </p:cNvSpPr>
          <p:nvPr>
            <p:ph type="title"/>
          </p:nvPr>
        </p:nvSpPr>
        <p:spPr/>
        <p:txBody>
          <a:bodyPr/>
          <a:lstStyle/>
          <a:p>
            <a:pPr algn="ctr"/>
            <a:r>
              <a:rPr lang="es-MX" dirty="0"/>
              <a:t>INTERPRETACION DE UNA IMAGEN</a:t>
            </a:r>
            <a:endParaRPr lang="es-CO" dirty="0"/>
          </a:p>
        </p:txBody>
      </p:sp>
      <p:pic>
        <p:nvPicPr>
          <p:cNvPr id="5" name="Picture 2" descr="Greyscale Mario | Pixel art, Pixel art maker, Pixel art program">
            <a:extLst>
              <a:ext uri="{FF2B5EF4-FFF2-40B4-BE49-F238E27FC236}">
                <a16:creationId xmlns:a16="http://schemas.microsoft.com/office/drawing/2014/main" id="{66100016-58D7-4B4D-AEC8-30D7AEA30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89" y="1416075"/>
            <a:ext cx="4327358" cy="43273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659D0EA-8C2E-4DE9-8D00-70E7608A45F9}"/>
              </a:ext>
            </a:extLst>
          </p:cNvPr>
          <p:cNvPicPr>
            <a:picLocks noChangeAspect="1"/>
          </p:cNvPicPr>
          <p:nvPr/>
        </p:nvPicPr>
        <p:blipFill rotWithShape="1">
          <a:blip r:embed="rId4"/>
          <a:srcRect l="2314" t="6312" r="40517" b="16401"/>
          <a:stretch/>
        </p:blipFill>
        <p:spPr>
          <a:xfrm>
            <a:off x="5046203" y="1686602"/>
            <a:ext cx="5340103" cy="4060917"/>
          </a:xfrm>
          <a:prstGeom prst="rect">
            <a:avLst/>
          </a:prstGeom>
        </p:spPr>
      </p:pic>
      <p:cxnSp>
        <p:nvCxnSpPr>
          <p:cNvPr id="9" name="Conector recto de flecha 8">
            <a:extLst>
              <a:ext uri="{FF2B5EF4-FFF2-40B4-BE49-F238E27FC236}">
                <a16:creationId xmlns:a16="http://schemas.microsoft.com/office/drawing/2014/main" id="{18D3856E-7846-4782-BE0C-A01D2CB81F23}"/>
              </a:ext>
            </a:extLst>
          </p:cNvPr>
          <p:cNvCxnSpPr>
            <a:cxnSpLocks/>
          </p:cNvCxnSpPr>
          <p:nvPr/>
        </p:nvCxnSpPr>
        <p:spPr>
          <a:xfrm>
            <a:off x="2525471" y="3057396"/>
            <a:ext cx="5511624" cy="0"/>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 name="Conector recto de flecha 11">
            <a:extLst>
              <a:ext uri="{FF2B5EF4-FFF2-40B4-BE49-F238E27FC236}">
                <a16:creationId xmlns:a16="http://schemas.microsoft.com/office/drawing/2014/main" id="{96FC33AA-D412-4599-B9D4-6E5C9B27150C}"/>
              </a:ext>
            </a:extLst>
          </p:cNvPr>
          <p:cNvCxnSpPr>
            <a:cxnSpLocks/>
          </p:cNvCxnSpPr>
          <p:nvPr/>
        </p:nvCxnSpPr>
        <p:spPr>
          <a:xfrm>
            <a:off x="2822250" y="4092112"/>
            <a:ext cx="5511624" cy="0"/>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 name="Conector recto de flecha 12">
            <a:extLst>
              <a:ext uri="{FF2B5EF4-FFF2-40B4-BE49-F238E27FC236}">
                <a16:creationId xmlns:a16="http://schemas.microsoft.com/office/drawing/2014/main" id="{8BCC044E-8ED5-496C-8FF3-AD9A61615077}"/>
              </a:ext>
            </a:extLst>
          </p:cNvPr>
          <p:cNvCxnSpPr>
            <a:cxnSpLocks/>
          </p:cNvCxnSpPr>
          <p:nvPr/>
        </p:nvCxnSpPr>
        <p:spPr>
          <a:xfrm>
            <a:off x="3046840" y="4461080"/>
            <a:ext cx="5511624" cy="0"/>
          </a:xfrm>
          <a:prstGeom prst="straightConnector1">
            <a:avLst/>
          </a:prstGeom>
          <a:ln>
            <a:solidFill>
              <a:schemeClr val="tx1"/>
            </a:solidFill>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65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FB957-5A2D-4393-8888-582894961A96}"/>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B514CE31-8E1E-405C-848B-A4B16AED4A0C}"/>
              </a:ext>
            </a:extLst>
          </p:cNvPr>
          <p:cNvSpPr>
            <a:spLocks noGrp="1"/>
          </p:cNvSpPr>
          <p:nvPr>
            <p:ph idx="1"/>
          </p:nvPr>
        </p:nvSpPr>
        <p:spPr/>
        <p:txBody>
          <a:bodyPr/>
          <a:lstStyle/>
          <a:p>
            <a:r>
              <a:rPr lang="es-MX" dirty="0"/>
              <a:t>1.  RECOLECTAR DATOS:</a:t>
            </a:r>
          </a:p>
          <a:p>
            <a:pPr lvl="1"/>
            <a:r>
              <a:rPr lang="es-CO" dirty="0"/>
              <a:t>Se usara la base de datos “</a:t>
            </a:r>
            <a:r>
              <a:rPr lang="es-CO" dirty="0" err="1"/>
              <a:t>mnist-original.mat</a:t>
            </a:r>
            <a:r>
              <a:rPr lang="es-CO" dirty="0"/>
              <a:t>”. </a:t>
            </a:r>
          </a:p>
          <a:p>
            <a:pPr lvl="1"/>
            <a:r>
              <a:rPr lang="es-MX" dirty="0"/>
              <a:t>Es un conjunto de 70.000 imágenes pequeñas de dígitos, escritas a mano por estudiantes de secundaria y empleados de la Oficina del Censo de EE. UU. Cada imagen está etiquetada con el dígito que representa. </a:t>
            </a:r>
          </a:p>
          <a:p>
            <a:endParaRPr lang="es-CO" dirty="0"/>
          </a:p>
        </p:txBody>
      </p:sp>
      <p:pic>
        <p:nvPicPr>
          <p:cNvPr id="5" name="Picture 4" descr="Visualising high-dimensional datasets using PCA and t-SNE in ...">
            <a:extLst>
              <a:ext uri="{FF2B5EF4-FFF2-40B4-BE49-F238E27FC236}">
                <a16:creationId xmlns:a16="http://schemas.microsoft.com/office/drawing/2014/main" id="{24C58091-AFE7-42D4-B038-7732D278E00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29"/>
          <a:stretch/>
        </p:blipFill>
        <p:spPr bwMode="auto">
          <a:xfrm>
            <a:off x="3299738" y="3802846"/>
            <a:ext cx="5507378" cy="2649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7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F7B6AB-B678-4927-BCDD-15A181CCB4AA}"/>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5F99E5E9-657C-4529-AEDA-3A8DAA6C2670}"/>
              </a:ext>
            </a:extLst>
          </p:cNvPr>
          <p:cNvSpPr>
            <a:spLocks noGrp="1"/>
          </p:cNvSpPr>
          <p:nvPr>
            <p:ph idx="1"/>
          </p:nvPr>
        </p:nvSpPr>
        <p:spPr/>
        <p:txBody>
          <a:bodyPr/>
          <a:lstStyle/>
          <a:p>
            <a:r>
              <a:rPr lang="es-MX" dirty="0">
                <a:solidFill>
                  <a:schemeClr val="tx1"/>
                </a:solidFill>
              </a:rPr>
              <a:t>2. PREPARAR DATOS:</a:t>
            </a:r>
          </a:p>
          <a:p>
            <a:pPr lvl="1"/>
            <a:r>
              <a:rPr lang="es-MX" dirty="0">
                <a:solidFill>
                  <a:schemeClr val="tx1"/>
                </a:solidFill>
              </a:rPr>
              <a:t>Al descargar la base de datos, podemos encontrar que se encuentra pre ordenada.</a:t>
            </a:r>
          </a:p>
          <a:p>
            <a:pPr lvl="1"/>
            <a:endParaRPr lang="es-MX" dirty="0"/>
          </a:p>
          <a:p>
            <a:pPr lvl="1"/>
            <a:endParaRPr lang="es-MX" dirty="0"/>
          </a:p>
          <a:p>
            <a:pPr lvl="1"/>
            <a:endParaRPr lang="es-MX" dirty="0">
              <a:solidFill>
                <a:schemeClr val="tx1"/>
              </a:solidFill>
            </a:endParaRPr>
          </a:p>
          <a:p>
            <a:pPr lvl="1" fontAlgn="auto">
              <a:spcAft>
                <a:spcPts val="0"/>
              </a:spcAft>
            </a:pPr>
            <a:r>
              <a:rPr lang="es-MX" dirty="0">
                <a:solidFill>
                  <a:schemeClr val="tx1"/>
                </a:solidFill>
              </a:rPr>
              <a:t>La base de datos para entrada de entrenamiento se encuentra separada de sus correspondientes etiquetas. Adicionalmente, cada imagen se encuentra en escala de grises, organizada en un vector fila. </a:t>
            </a:r>
          </a:p>
          <a:p>
            <a:pPr lvl="1" fontAlgn="auto">
              <a:spcAft>
                <a:spcPts val="0"/>
              </a:spcAft>
            </a:pPr>
            <a:r>
              <a:rPr lang="es-MX" dirty="0">
                <a:solidFill>
                  <a:schemeClr val="tx1"/>
                </a:solidFill>
              </a:rPr>
              <a:t>Para hacer el </a:t>
            </a:r>
            <a:r>
              <a:rPr lang="es-MX" dirty="0" err="1">
                <a:solidFill>
                  <a:schemeClr val="tx1"/>
                </a:solidFill>
              </a:rPr>
              <a:t>tratamiempo</a:t>
            </a:r>
            <a:r>
              <a:rPr lang="es-MX" dirty="0">
                <a:solidFill>
                  <a:schemeClr val="tx1"/>
                </a:solidFill>
              </a:rPr>
              <a:t> de los Datos mas simple, se cambiara cada imagen a un vector columna.</a:t>
            </a:r>
            <a:endParaRPr lang="es-CO" dirty="0">
              <a:solidFill>
                <a:schemeClr val="tx1"/>
              </a:solidFill>
            </a:endParaRPr>
          </a:p>
          <a:p>
            <a:pPr lvl="1"/>
            <a:endParaRPr lang="es-CO" dirty="0">
              <a:solidFill>
                <a:schemeClr val="tx1"/>
              </a:solidFill>
            </a:endParaRPr>
          </a:p>
          <a:p>
            <a:endParaRPr lang="es-CO" dirty="0"/>
          </a:p>
        </p:txBody>
      </p:sp>
      <p:pic>
        <p:nvPicPr>
          <p:cNvPr id="11" name="Imagen 10">
            <a:extLst>
              <a:ext uri="{FF2B5EF4-FFF2-40B4-BE49-F238E27FC236}">
                <a16:creationId xmlns:a16="http://schemas.microsoft.com/office/drawing/2014/main" id="{03EFCFAB-64CC-4F62-9981-1CA95DDE410D}"/>
              </a:ext>
            </a:extLst>
          </p:cNvPr>
          <p:cNvPicPr>
            <a:picLocks noChangeAspect="1"/>
          </p:cNvPicPr>
          <p:nvPr/>
        </p:nvPicPr>
        <p:blipFill rotWithShape="1">
          <a:blip r:embed="rId2"/>
          <a:srcRect l="18500" t="23400" r="44488" b="57000"/>
          <a:stretch/>
        </p:blipFill>
        <p:spPr>
          <a:xfrm>
            <a:off x="3680211" y="2746023"/>
            <a:ext cx="4645642" cy="1383808"/>
          </a:xfrm>
          <a:prstGeom prst="rect">
            <a:avLst/>
          </a:prstGeom>
        </p:spPr>
      </p:pic>
    </p:spTree>
    <p:extLst>
      <p:ext uri="{BB962C8B-B14F-4D97-AF65-F5344CB8AC3E}">
        <p14:creationId xmlns:p14="http://schemas.microsoft.com/office/powerpoint/2010/main" val="15842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2B661-3F01-4170-A213-010852634D7D}"/>
              </a:ext>
            </a:extLst>
          </p:cNvPr>
          <p:cNvSpPr>
            <a:spLocks noGrp="1"/>
          </p:cNvSpPr>
          <p:nvPr>
            <p:ph type="title"/>
          </p:nvPr>
        </p:nvSpPr>
        <p:spPr/>
        <p:txBody>
          <a:bodyPr/>
          <a:lstStyle/>
          <a:p>
            <a:pPr algn="ctr"/>
            <a:r>
              <a:rPr lang="es-MX" dirty="0"/>
              <a:t>HISTOGRAMA DE GRADIENTES ORIENTADOS</a:t>
            </a:r>
            <a:endParaRPr lang="es-CO" dirty="0"/>
          </a:p>
        </p:txBody>
      </p:sp>
      <p:sp>
        <p:nvSpPr>
          <p:cNvPr id="3" name="Marcador de contenido 2">
            <a:extLst>
              <a:ext uri="{FF2B5EF4-FFF2-40B4-BE49-F238E27FC236}">
                <a16:creationId xmlns:a16="http://schemas.microsoft.com/office/drawing/2014/main" id="{71C9BFE5-7E7E-442D-952F-572A8DDEF7AF}"/>
              </a:ext>
            </a:extLst>
          </p:cNvPr>
          <p:cNvSpPr>
            <a:spLocks noGrp="1"/>
          </p:cNvSpPr>
          <p:nvPr>
            <p:ph idx="1"/>
          </p:nvPr>
        </p:nvSpPr>
        <p:spPr/>
        <p:txBody>
          <a:bodyPr/>
          <a:lstStyle/>
          <a:p>
            <a:r>
              <a:rPr lang="es-MX" dirty="0">
                <a:solidFill>
                  <a:schemeClr val="tx1"/>
                </a:solidFill>
              </a:rPr>
              <a:t>Con los datos crudos de la base de dato se podría realizar un entrenamiento sin problema, sin embargo en este ejemplo se utilizaran los </a:t>
            </a:r>
            <a:r>
              <a:rPr lang="es-CO" b="1" i="1" dirty="0">
                <a:solidFill>
                  <a:schemeClr val="tx1"/>
                </a:solidFill>
                <a:effectLst/>
                <a:latin typeface="inherit"/>
              </a:rPr>
              <a:t>Histogramas de Gradientes Orientados </a:t>
            </a:r>
            <a:r>
              <a:rPr lang="es-CO" dirty="0">
                <a:solidFill>
                  <a:schemeClr val="tx1"/>
                </a:solidFill>
                <a:effectLst/>
                <a:latin typeface="inherit"/>
              </a:rPr>
              <a:t>o </a:t>
            </a:r>
            <a:r>
              <a:rPr lang="es-CO" b="1" i="1" dirty="0">
                <a:solidFill>
                  <a:schemeClr val="tx1"/>
                </a:solidFill>
                <a:latin typeface="inherit"/>
              </a:rPr>
              <a:t>HOG</a:t>
            </a:r>
            <a:r>
              <a:rPr lang="es-CO" dirty="0">
                <a:solidFill>
                  <a:schemeClr val="tx1"/>
                </a:solidFill>
                <a:latin typeface="inherit"/>
              </a:rPr>
              <a:t>. El cual es un tipo de “descriptor de características”.</a:t>
            </a:r>
            <a:endParaRPr lang="es-MX" dirty="0">
              <a:solidFill>
                <a:schemeClr val="tx1"/>
              </a:solidFill>
            </a:endParaRPr>
          </a:p>
          <a:p>
            <a:r>
              <a:rPr lang="es-MX" sz="2000" b="1" dirty="0">
                <a:solidFill>
                  <a:schemeClr val="tx1"/>
                </a:solidFill>
              </a:rPr>
              <a:t>CALCULO DEL GRADIANTE                  CALCULO DE DIRECCIÓN                              HISTOGRAMA </a:t>
            </a:r>
          </a:p>
          <a:p>
            <a:endParaRPr lang="es-CO" dirty="0"/>
          </a:p>
        </p:txBody>
      </p:sp>
      <p:pic>
        <p:nvPicPr>
          <p:cNvPr id="4" name="Imagen 3">
            <a:extLst>
              <a:ext uri="{FF2B5EF4-FFF2-40B4-BE49-F238E27FC236}">
                <a16:creationId xmlns:a16="http://schemas.microsoft.com/office/drawing/2014/main" id="{73E9B462-74A5-4258-A884-A1A9DEB28714}"/>
              </a:ext>
            </a:extLst>
          </p:cNvPr>
          <p:cNvPicPr>
            <a:picLocks noChangeAspect="1"/>
          </p:cNvPicPr>
          <p:nvPr/>
        </p:nvPicPr>
        <p:blipFill rotWithShape="1">
          <a:blip r:embed="rId2"/>
          <a:srcRect l="32675" t="33201" r="55871" b="30400"/>
          <a:stretch/>
        </p:blipFill>
        <p:spPr>
          <a:xfrm>
            <a:off x="1389419" y="3959463"/>
            <a:ext cx="1289613" cy="2305220"/>
          </a:xfrm>
          <a:prstGeom prst="rect">
            <a:avLst/>
          </a:prstGeom>
        </p:spPr>
      </p:pic>
      <p:pic>
        <p:nvPicPr>
          <p:cNvPr id="7" name="Imagen 6">
            <a:extLst>
              <a:ext uri="{FF2B5EF4-FFF2-40B4-BE49-F238E27FC236}">
                <a16:creationId xmlns:a16="http://schemas.microsoft.com/office/drawing/2014/main" id="{E9AB22D4-F518-4724-9187-7C922DC4397F}"/>
              </a:ext>
            </a:extLst>
          </p:cNvPr>
          <p:cNvPicPr>
            <a:picLocks noChangeAspect="1"/>
          </p:cNvPicPr>
          <p:nvPr/>
        </p:nvPicPr>
        <p:blipFill rotWithShape="1">
          <a:blip r:embed="rId3"/>
          <a:srcRect l="9841" t="45800" r="75439" b="16400"/>
          <a:stretch/>
        </p:blipFill>
        <p:spPr>
          <a:xfrm>
            <a:off x="2679032" y="3959463"/>
            <a:ext cx="1620252" cy="2340364"/>
          </a:xfrm>
          <a:prstGeom prst="rect">
            <a:avLst/>
          </a:prstGeom>
        </p:spPr>
      </p:pic>
      <p:pic>
        <p:nvPicPr>
          <p:cNvPr id="9" name="Imagen 8">
            <a:extLst>
              <a:ext uri="{FF2B5EF4-FFF2-40B4-BE49-F238E27FC236}">
                <a16:creationId xmlns:a16="http://schemas.microsoft.com/office/drawing/2014/main" id="{0FE93B23-3A54-4A2D-B5BD-10313EC5FED3}"/>
              </a:ext>
            </a:extLst>
          </p:cNvPr>
          <p:cNvPicPr>
            <a:picLocks noChangeAspect="1"/>
          </p:cNvPicPr>
          <p:nvPr/>
        </p:nvPicPr>
        <p:blipFill rotWithShape="1">
          <a:blip r:embed="rId3"/>
          <a:srcRect l="25550" t="45800" r="57448" b="16400"/>
          <a:stretch/>
        </p:blipFill>
        <p:spPr>
          <a:xfrm>
            <a:off x="4299284" y="4175969"/>
            <a:ext cx="1497047" cy="1872208"/>
          </a:xfrm>
          <a:prstGeom prst="rect">
            <a:avLst/>
          </a:prstGeom>
        </p:spPr>
      </p:pic>
      <p:pic>
        <p:nvPicPr>
          <p:cNvPr id="11" name="Imagen 10">
            <a:extLst>
              <a:ext uri="{FF2B5EF4-FFF2-40B4-BE49-F238E27FC236}">
                <a16:creationId xmlns:a16="http://schemas.microsoft.com/office/drawing/2014/main" id="{4AC76F4D-E933-48A2-8D9F-EC76230474F5}"/>
              </a:ext>
            </a:extLst>
          </p:cNvPr>
          <p:cNvPicPr>
            <a:picLocks noChangeAspect="1"/>
          </p:cNvPicPr>
          <p:nvPr/>
        </p:nvPicPr>
        <p:blipFill rotWithShape="1">
          <a:blip r:embed="rId3"/>
          <a:srcRect l="49918" t="45800" r="38639" b="16400"/>
          <a:stretch/>
        </p:blipFill>
        <p:spPr>
          <a:xfrm>
            <a:off x="5919536" y="3953552"/>
            <a:ext cx="1289613" cy="2396263"/>
          </a:xfrm>
          <a:prstGeom prst="rect">
            <a:avLst/>
          </a:prstGeom>
        </p:spPr>
      </p:pic>
      <p:sp>
        <p:nvSpPr>
          <p:cNvPr id="13" name="Flecha: a la derecha 12">
            <a:extLst>
              <a:ext uri="{FF2B5EF4-FFF2-40B4-BE49-F238E27FC236}">
                <a16:creationId xmlns:a16="http://schemas.microsoft.com/office/drawing/2014/main" id="{7557E0EC-1702-4440-9CBB-C694E9F67A44}"/>
              </a:ext>
            </a:extLst>
          </p:cNvPr>
          <p:cNvSpPr/>
          <p:nvPr/>
        </p:nvSpPr>
        <p:spPr>
          <a:xfrm>
            <a:off x="7667578" y="4791643"/>
            <a:ext cx="1043846" cy="3600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pic>
        <p:nvPicPr>
          <p:cNvPr id="15" name="Imagen 14">
            <a:extLst>
              <a:ext uri="{FF2B5EF4-FFF2-40B4-BE49-F238E27FC236}">
                <a16:creationId xmlns:a16="http://schemas.microsoft.com/office/drawing/2014/main" id="{8EC2DAEB-2D65-440F-B3CE-F5402C754BCB}"/>
              </a:ext>
            </a:extLst>
          </p:cNvPr>
          <p:cNvPicPr>
            <a:picLocks noChangeAspect="1"/>
          </p:cNvPicPr>
          <p:nvPr/>
        </p:nvPicPr>
        <p:blipFill rotWithShape="1">
          <a:blip r:embed="rId2"/>
          <a:srcRect l="55115" t="33201" r="33463" b="30400"/>
          <a:stretch/>
        </p:blipFill>
        <p:spPr>
          <a:xfrm>
            <a:off x="9380620" y="3953552"/>
            <a:ext cx="1289612" cy="2311810"/>
          </a:xfrm>
          <a:prstGeom prst="rect">
            <a:avLst/>
          </a:prstGeom>
        </p:spPr>
      </p:pic>
      <p:pic>
        <p:nvPicPr>
          <p:cNvPr id="5" name="Imagen 4">
            <a:extLst>
              <a:ext uri="{FF2B5EF4-FFF2-40B4-BE49-F238E27FC236}">
                <a16:creationId xmlns:a16="http://schemas.microsoft.com/office/drawing/2014/main" id="{881B2F29-8922-4C25-BBB7-09319214C8AB}"/>
              </a:ext>
            </a:extLst>
          </p:cNvPr>
          <p:cNvPicPr>
            <a:picLocks noChangeAspect="1"/>
          </p:cNvPicPr>
          <p:nvPr/>
        </p:nvPicPr>
        <p:blipFill rotWithShape="1">
          <a:blip r:embed="rId4"/>
          <a:srcRect l="28739" t="41599" r="29524" b="37401"/>
          <a:stretch/>
        </p:blipFill>
        <p:spPr>
          <a:xfrm>
            <a:off x="2679032" y="3909185"/>
            <a:ext cx="8446931" cy="2390642"/>
          </a:xfrm>
          <a:prstGeom prst="rect">
            <a:avLst/>
          </a:prstGeom>
        </p:spPr>
      </p:pic>
    </p:spTree>
    <p:extLst>
      <p:ext uri="{BB962C8B-B14F-4D97-AF65-F5344CB8AC3E}">
        <p14:creationId xmlns:p14="http://schemas.microsoft.com/office/powerpoint/2010/main" val="30456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1AB34-6A54-4F49-A780-720394AB4BED}"/>
              </a:ext>
            </a:extLst>
          </p:cNvPr>
          <p:cNvSpPr>
            <a:spLocks noGrp="1"/>
          </p:cNvSpPr>
          <p:nvPr>
            <p:ph type="title"/>
          </p:nvPr>
        </p:nvSpPr>
        <p:spPr/>
        <p:txBody>
          <a:bodyPr/>
          <a:lstStyle/>
          <a:p>
            <a:pPr algn="ctr"/>
            <a:r>
              <a:rPr lang="es-CO" sz="4400" dirty="0"/>
              <a:t>OBJETIVOS</a:t>
            </a:r>
            <a:endParaRPr lang="es-CO" b="1" dirty="0"/>
          </a:p>
        </p:txBody>
      </p:sp>
      <p:sp>
        <p:nvSpPr>
          <p:cNvPr id="3" name="Marcador de contenido 2">
            <a:extLst>
              <a:ext uri="{FF2B5EF4-FFF2-40B4-BE49-F238E27FC236}">
                <a16:creationId xmlns:a16="http://schemas.microsoft.com/office/drawing/2014/main" id="{7E328F4D-3F10-44D8-BFAE-BAA56B59F7F4}"/>
              </a:ext>
            </a:extLst>
          </p:cNvPr>
          <p:cNvSpPr>
            <a:spLocks noGrp="1"/>
          </p:cNvSpPr>
          <p:nvPr>
            <p:ph idx="1"/>
          </p:nvPr>
        </p:nvSpPr>
        <p:spPr/>
        <p:txBody>
          <a:bodyPr/>
          <a:lstStyle/>
          <a:p>
            <a:r>
              <a:rPr lang="es-MX" sz="2800" dirty="0">
                <a:solidFill>
                  <a:schemeClr val="tx1"/>
                </a:solidFill>
                <a:latin typeface="+mj-lt"/>
              </a:rPr>
              <a:t>Este curso nos introduce en los conceptos básicos necesarios para implementar sistemas de aprendizaje automáticos en imágenes de forma sencilla en Python. </a:t>
            </a:r>
          </a:p>
          <a:p>
            <a:r>
              <a:rPr lang="es-MX" sz="2800" dirty="0">
                <a:solidFill>
                  <a:schemeClr val="tx1"/>
                </a:solidFill>
                <a:latin typeface="+mj-lt"/>
              </a:rPr>
              <a:t>Se pretende capacitar a los colaboradores de una herramienta que facilita el análisis de datos y su estructura para posteriormente ser utilizada en un entrenamiento de aprendizaje automáticos . </a:t>
            </a:r>
          </a:p>
          <a:p>
            <a:r>
              <a:rPr lang="es-MX" sz="2800" dirty="0">
                <a:solidFill>
                  <a:schemeClr val="tx1"/>
                </a:solidFill>
                <a:latin typeface="+mj-lt"/>
              </a:rPr>
              <a:t>Al terminar este curso el colaborador deberá entender los pasos y conceptos para el tratamiento de imágenes y el entrenamiento necesario para su interpretación. </a:t>
            </a:r>
            <a:endParaRPr lang="es-MX" sz="2800" dirty="0">
              <a:solidFill>
                <a:schemeClr val="accent1">
                  <a:lumMod val="50000"/>
                </a:schemeClr>
              </a:solidFill>
              <a:latin typeface="+mj-lt"/>
            </a:endParaRPr>
          </a:p>
          <a:p>
            <a:pPr marL="514350" indent="-514350">
              <a:buFont typeface="+mj-lt"/>
              <a:buAutoNum type="arabicPeriod"/>
            </a:pPr>
            <a:endParaRPr lang="es-CO" dirty="0"/>
          </a:p>
        </p:txBody>
      </p:sp>
    </p:spTree>
    <p:extLst>
      <p:ext uri="{BB962C8B-B14F-4D97-AF65-F5344CB8AC3E}">
        <p14:creationId xmlns:p14="http://schemas.microsoft.com/office/powerpoint/2010/main" val="141855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3E46C-AEB9-4708-AFE3-098366B485D6}"/>
              </a:ext>
            </a:extLst>
          </p:cNvPr>
          <p:cNvSpPr>
            <a:spLocks noGrp="1"/>
          </p:cNvSpPr>
          <p:nvPr>
            <p:ph type="title"/>
          </p:nvPr>
        </p:nvSpPr>
        <p:spPr/>
        <p:txBody>
          <a:bodyPr/>
          <a:lstStyle/>
          <a:p>
            <a:pPr algn="ctr"/>
            <a:r>
              <a:rPr lang="es-MX" dirty="0"/>
              <a:t>HISTOGRAMA DE GRADIENTES ORIENTADOS</a:t>
            </a:r>
            <a:endParaRPr lang="es-CO" dirty="0"/>
          </a:p>
        </p:txBody>
      </p:sp>
      <p:pic>
        <p:nvPicPr>
          <p:cNvPr id="4" name="Picture 2" descr="Image for post">
            <a:extLst>
              <a:ext uri="{FF2B5EF4-FFF2-40B4-BE49-F238E27FC236}">
                <a16:creationId xmlns:a16="http://schemas.microsoft.com/office/drawing/2014/main" id="{26E5D724-592D-4118-9E70-7100936284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89057" y="1751918"/>
            <a:ext cx="2958353" cy="4356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for post">
            <a:extLst>
              <a:ext uri="{FF2B5EF4-FFF2-40B4-BE49-F238E27FC236}">
                <a16:creationId xmlns:a16="http://schemas.microsoft.com/office/drawing/2014/main" id="{5E20C940-2751-48BC-91D7-517C2C2E92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02" t="16475" r="999" b="16476"/>
          <a:stretch/>
        </p:blipFill>
        <p:spPr bwMode="auto">
          <a:xfrm>
            <a:off x="7017077" y="2416764"/>
            <a:ext cx="4003849" cy="1793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for post">
            <a:extLst>
              <a:ext uri="{FF2B5EF4-FFF2-40B4-BE49-F238E27FC236}">
                <a16:creationId xmlns:a16="http://schemas.microsoft.com/office/drawing/2014/main" id="{31719B73-B508-410F-AA49-11E946E8D3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8307" y="4210155"/>
            <a:ext cx="3992619" cy="17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92B6E2-967A-48FB-831E-4DF00D145EDD}"/>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A1EBE7FB-4CA1-4503-87E6-581F6A89DF52}"/>
              </a:ext>
            </a:extLst>
          </p:cNvPr>
          <p:cNvSpPr>
            <a:spLocks noGrp="1"/>
          </p:cNvSpPr>
          <p:nvPr>
            <p:ph idx="1"/>
          </p:nvPr>
        </p:nvSpPr>
        <p:spPr>
          <a:xfrm>
            <a:off x="160421" y="1825625"/>
            <a:ext cx="11193379" cy="4351338"/>
          </a:xfrm>
        </p:spPr>
        <p:txBody>
          <a:bodyPr/>
          <a:lstStyle/>
          <a:p>
            <a:pPr marL="342900" lvl="1" indent="0">
              <a:buNone/>
            </a:pPr>
            <a:r>
              <a:rPr lang="es-MX" dirty="0">
                <a:solidFill>
                  <a:schemeClr val="tx1"/>
                </a:solidFill>
              </a:rPr>
              <a:t>Existe una función en Python que nos permite calcular el histograma de variantes.</a:t>
            </a:r>
          </a:p>
          <a:p>
            <a:pPr marL="342900" lvl="1" indent="0">
              <a:buNone/>
            </a:pPr>
            <a:endParaRPr lang="en-US" sz="1800" b="1" dirty="0">
              <a:solidFill>
                <a:schemeClr val="tx1"/>
              </a:solidFill>
            </a:endParaRPr>
          </a:p>
          <a:p>
            <a:pPr marL="342900" lvl="1" indent="0">
              <a:buNone/>
            </a:pPr>
            <a:r>
              <a:rPr lang="en-US" sz="1800" b="1" dirty="0">
                <a:solidFill>
                  <a:schemeClr val="tx1"/>
                </a:solidFill>
              </a:rPr>
              <a:t>Return1(vector), Return2(</a:t>
            </a:r>
            <a:r>
              <a:rPr lang="en-US" sz="1800" b="1" dirty="0" err="1">
                <a:solidFill>
                  <a:schemeClr val="tx1"/>
                </a:solidFill>
              </a:rPr>
              <a:t>img</a:t>
            </a:r>
            <a:r>
              <a:rPr lang="en-US" sz="1800" b="1" dirty="0">
                <a:solidFill>
                  <a:schemeClr val="tx1"/>
                </a:solidFill>
              </a:rPr>
              <a:t>) = hog(</a:t>
            </a:r>
            <a:r>
              <a:rPr lang="en-US" sz="1800" b="1" dirty="0">
                <a:solidFill>
                  <a:schemeClr val="tx2">
                    <a:lumMod val="60000"/>
                    <a:lumOff val="40000"/>
                  </a:schemeClr>
                </a:solidFill>
              </a:rPr>
              <a:t>Image</a:t>
            </a:r>
            <a:r>
              <a:rPr lang="en-US" sz="1800" b="1" dirty="0">
                <a:solidFill>
                  <a:schemeClr val="tx1"/>
                </a:solidFill>
              </a:rPr>
              <a:t>, </a:t>
            </a:r>
            <a:r>
              <a:rPr lang="en-US" sz="1800" b="1" dirty="0">
                <a:solidFill>
                  <a:srgbClr val="FF0000"/>
                </a:solidFill>
              </a:rPr>
              <a:t>Orientations</a:t>
            </a:r>
            <a:r>
              <a:rPr lang="en-US" sz="1800" b="1" dirty="0">
                <a:solidFill>
                  <a:schemeClr val="tx1"/>
                </a:solidFill>
              </a:rPr>
              <a:t>, </a:t>
            </a:r>
            <a:r>
              <a:rPr lang="en-US" sz="1800" b="1" dirty="0" err="1">
                <a:solidFill>
                  <a:srgbClr val="00B050"/>
                </a:solidFill>
              </a:rPr>
              <a:t>Pixels_per_cell</a:t>
            </a:r>
            <a:r>
              <a:rPr lang="en-US" sz="1800" b="1" dirty="0" err="1">
                <a:solidFill>
                  <a:schemeClr val="tx1"/>
                </a:solidFill>
              </a:rPr>
              <a:t>,</a:t>
            </a:r>
            <a:r>
              <a:rPr lang="en-US" sz="1800" b="1" dirty="0" err="1">
                <a:solidFill>
                  <a:schemeClr val="accent5">
                    <a:lumMod val="75000"/>
                  </a:schemeClr>
                </a:solidFill>
              </a:rPr>
              <a:t>Cells_per_block</a:t>
            </a:r>
            <a:r>
              <a:rPr lang="en-US" sz="1800" b="1" dirty="0" err="1">
                <a:solidFill>
                  <a:schemeClr val="tx1"/>
                </a:solidFill>
              </a:rPr>
              <a:t>,</a:t>
            </a:r>
            <a:r>
              <a:rPr lang="en-US" sz="1800" b="1" dirty="0" err="1">
                <a:solidFill>
                  <a:srgbClr val="FFCB25"/>
                </a:solidFill>
              </a:rPr>
              <a:t>visualize</a:t>
            </a:r>
            <a:r>
              <a:rPr lang="en-US" sz="1800" b="1" dirty="0"/>
              <a:t>)</a:t>
            </a:r>
            <a:endParaRPr lang="es-CO" sz="1800" b="1" dirty="0"/>
          </a:p>
        </p:txBody>
      </p:sp>
      <p:pic>
        <p:nvPicPr>
          <p:cNvPr id="4" name="Imagen 3">
            <a:extLst>
              <a:ext uri="{FF2B5EF4-FFF2-40B4-BE49-F238E27FC236}">
                <a16:creationId xmlns:a16="http://schemas.microsoft.com/office/drawing/2014/main" id="{9C4B95E4-2E98-4FA5-91C4-2BC2140A9B3C}"/>
              </a:ext>
            </a:extLst>
          </p:cNvPr>
          <p:cNvPicPr>
            <a:picLocks noChangeAspect="1"/>
          </p:cNvPicPr>
          <p:nvPr/>
        </p:nvPicPr>
        <p:blipFill rotWithShape="1">
          <a:blip r:embed="rId2"/>
          <a:srcRect l="2751" t="6601" r="40549" b="16401"/>
          <a:stretch/>
        </p:blipFill>
        <p:spPr>
          <a:xfrm>
            <a:off x="1149515" y="3429001"/>
            <a:ext cx="2880320" cy="2272252"/>
          </a:xfrm>
          <a:prstGeom prst="rect">
            <a:avLst/>
          </a:prstGeom>
        </p:spPr>
      </p:pic>
      <p:sp>
        <p:nvSpPr>
          <p:cNvPr id="5" name="Rectángulo 4">
            <a:extLst>
              <a:ext uri="{FF2B5EF4-FFF2-40B4-BE49-F238E27FC236}">
                <a16:creationId xmlns:a16="http://schemas.microsoft.com/office/drawing/2014/main" id="{48042235-A791-4BE8-9F57-825AC77A3F74}"/>
              </a:ext>
            </a:extLst>
          </p:cNvPr>
          <p:cNvSpPr/>
          <p:nvPr/>
        </p:nvSpPr>
        <p:spPr>
          <a:xfrm>
            <a:off x="1154399" y="3429000"/>
            <a:ext cx="1512168" cy="1120124"/>
          </a:xfrm>
          <a:prstGeom prst="rect">
            <a:avLst/>
          </a:prstGeom>
          <a:noFill/>
          <a:ln w="57150">
            <a:solidFill>
              <a:srgbClr val="07B92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F73AC80-1226-4973-B8FF-8B804CB79CB1}"/>
              </a:ext>
            </a:extLst>
          </p:cNvPr>
          <p:cNvSpPr/>
          <p:nvPr/>
        </p:nvSpPr>
        <p:spPr>
          <a:xfrm>
            <a:off x="2683387" y="3429000"/>
            <a:ext cx="1351331" cy="1120124"/>
          </a:xfrm>
          <a:prstGeom prst="rect">
            <a:avLst/>
          </a:prstGeom>
          <a:noFill/>
          <a:ln w="38100">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46958C36-0332-4DE1-B02A-5BD098F379F2}"/>
              </a:ext>
            </a:extLst>
          </p:cNvPr>
          <p:cNvSpPr/>
          <p:nvPr/>
        </p:nvSpPr>
        <p:spPr>
          <a:xfrm>
            <a:off x="1149515" y="4549126"/>
            <a:ext cx="1512168" cy="1152128"/>
          </a:xfrm>
          <a:prstGeom prst="rect">
            <a:avLst/>
          </a:prstGeom>
          <a:noFill/>
          <a:ln w="5715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6668513C-E32F-4BDF-A071-8033C515ECE5}"/>
              </a:ext>
            </a:extLst>
          </p:cNvPr>
          <p:cNvSpPr/>
          <p:nvPr/>
        </p:nvSpPr>
        <p:spPr>
          <a:xfrm>
            <a:off x="2678503" y="4549124"/>
            <a:ext cx="1351331" cy="1152128"/>
          </a:xfrm>
          <a:prstGeom prst="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dirty="0"/>
          </a:p>
        </p:txBody>
      </p:sp>
      <p:sp>
        <p:nvSpPr>
          <p:cNvPr id="10" name="CuadroTexto 9">
            <a:extLst>
              <a:ext uri="{FF2B5EF4-FFF2-40B4-BE49-F238E27FC236}">
                <a16:creationId xmlns:a16="http://schemas.microsoft.com/office/drawing/2014/main" id="{3B7DA359-7340-4269-BA9D-3BCBCBD5045A}"/>
              </a:ext>
            </a:extLst>
          </p:cNvPr>
          <p:cNvSpPr txBox="1"/>
          <p:nvPr/>
        </p:nvSpPr>
        <p:spPr>
          <a:xfrm>
            <a:off x="4341150" y="3337967"/>
            <a:ext cx="7024586" cy="2308324"/>
          </a:xfrm>
          <a:prstGeom prst="rect">
            <a:avLst/>
          </a:prstGeom>
          <a:noFill/>
        </p:spPr>
        <p:txBody>
          <a:bodyPr wrap="square">
            <a:spAutoFit/>
          </a:bodyPr>
          <a:lstStyle/>
          <a:p>
            <a:pPr algn="just"/>
            <a:r>
              <a:rPr lang="es-CO" sz="1800" dirty="0" err="1">
                <a:solidFill>
                  <a:schemeClr val="tx2">
                    <a:lumMod val="60000"/>
                    <a:lumOff val="40000"/>
                  </a:schemeClr>
                </a:solidFill>
              </a:rPr>
              <a:t>Image</a:t>
            </a:r>
            <a:r>
              <a:rPr lang="es-CO" sz="1800" dirty="0">
                <a:solidFill>
                  <a:schemeClr val="tx2">
                    <a:lumMod val="60000"/>
                    <a:lumOff val="40000"/>
                  </a:schemeClr>
                </a:solidFill>
              </a:rPr>
              <a:t>: </a:t>
            </a:r>
            <a:r>
              <a:rPr lang="es-CO" sz="1800" dirty="0"/>
              <a:t>Imagen en matriz y no en vector.</a:t>
            </a:r>
          </a:p>
          <a:p>
            <a:pPr algn="just"/>
            <a:r>
              <a:rPr lang="es-CO" sz="1800" dirty="0" err="1">
                <a:solidFill>
                  <a:srgbClr val="FF0000"/>
                </a:solidFill>
              </a:rPr>
              <a:t>Orientations</a:t>
            </a:r>
            <a:r>
              <a:rPr lang="es-CO" sz="1800" dirty="0">
                <a:solidFill>
                  <a:srgbClr val="FF0000"/>
                </a:solidFill>
              </a:rPr>
              <a:t>: </a:t>
            </a:r>
            <a:r>
              <a:rPr lang="es-CO" sz="1800" dirty="0"/>
              <a:t>División de la orientación. Ejemplo 9</a:t>
            </a:r>
          </a:p>
          <a:p>
            <a:pPr algn="just"/>
            <a:r>
              <a:rPr lang="es-CO" sz="1800" dirty="0" err="1">
                <a:solidFill>
                  <a:srgbClr val="00B050"/>
                </a:solidFill>
              </a:rPr>
              <a:t>Pixels_per_cell</a:t>
            </a:r>
            <a:r>
              <a:rPr lang="es-CO" sz="1800" dirty="0">
                <a:solidFill>
                  <a:srgbClr val="00B050"/>
                </a:solidFill>
              </a:rPr>
              <a:t>: </a:t>
            </a:r>
            <a:r>
              <a:rPr lang="es-CO" sz="1800" dirty="0"/>
              <a:t>Tamaño de los recuadros divisores de la imagen. Ejemplo(14,14).</a:t>
            </a:r>
          </a:p>
          <a:p>
            <a:pPr algn="just"/>
            <a:r>
              <a:rPr lang="en-US" sz="1800" dirty="0" err="1">
                <a:solidFill>
                  <a:schemeClr val="accent5">
                    <a:lumMod val="75000"/>
                  </a:schemeClr>
                </a:solidFill>
              </a:rPr>
              <a:t>Cells_per_block</a:t>
            </a:r>
            <a:r>
              <a:rPr lang="es-CO" sz="1800" dirty="0">
                <a:solidFill>
                  <a:schemeClr val="accent5">
                    <a:lumMod val="75000"/>
                  </a:schemeClr>
                </a:solidFill>
              </a:rPr>
              <a:t>: </a:t>
            </a:r>
            <a:r>
              <a:rPr lang="es-CO" sz="1800" dirty="0"/>
              <a:t>T</a:t>
            </a:r>
            <a:r>
              <a:rPr lang="es-MX" sz="1800" dirty="0"/>
              <a:t>amaño del bloque sobre el cual normalizamos el histograma. Ejemplo(1,1)</a:t>
            </a:r>
            <a:endParaRPr lang="es-CO" sz="1800" dirty="0"/>
          </a:p>
          <a:p>
            <a:pPr algn="just"/>
            <a:r>
              <a:rPr lang="es-CO" sz="1800" dirty="0" err="1">
                <a:solidFill>
                  <a:srgbClr val="FFCB25"/>
                </a:solidFill>
              </a:rPr>
              <a:t>Visualize</a:t>
            </a:r>
            <a:r>
              <a:rPr lang="es-CO" sz="1800" dirty="0">
                <a:solidFill>
                  <a:srgbClr val="FFCB25"/>
                </a:solidFill>
              </a:rPr>
              <a:t>: </a:t>
            </a:r>
            <a:r>
              <a:rPr lang="es-CO" sz="1800" dirty="0"/>
              <a:t>Booleano ¿Quiero imagen?</a:t>
            </a:r>
          </a:p>
          <a:p>
            <a:r>
              <a:rPr lang="es-CO" sz="1800" dirty="0"/>
              <a:t>	Ejemplo TRUE</a:t>
            </a:r>
            <a:endParaRPr lang="es-CO" dirty="0"/>
          </a:p>
        </p:txBody>
      </p:sp>
      <p:pic>
        <p:nvPicPr>
          <p:cNvPr id="12" name="Picture 3" descr="Figura 10: La normalización del contraste se realiza en múltiples celdas superpuestas.  Con este esquema, cada celda se representa en el histograma varias veces;  sin embargo, esta redundancia mejora la precisión.">
            <a:extLst>
              <a:ext uri="{FF2B5EF4-FFF2-40B4-BE49-F238E27FC236}">
                <a16:creationId xmlns:a16="http://schemas.microsoft.com/office/drawing/2014/main" id="{1258B6A4-FDD7-433A-8A82-B32D584A5CE6}"/>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176" y="4823067"/>
            <a:ext cx="1512167" cy="153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5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80ED16-1CC9-4BE6-B40D-3443A0D277EE}"/>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89F19A11-E202-46E6-9FA3-8F99E1E1C773}"/>
              </a:ext>
            </a:extLst>
          </p:cNvPr>
          <p:cNvSpPr>
            <a:spLocks noGrp="1"/>
          </p:cNvSpPr>
          <p:nvPr>
            <p:ph idx="1"/>
          </p:nvPr>
        </p:nvSpPr>
        <p:spPr/>
        <p:txBody>
          <a:bodyPr>
            <a:normAutofit fontScale="70000" lnSpcReduction="20000"/>
          </a:bodyPr>
          <a:lstStyle/>
          <a:p>
            <a:pPr marL="0" indent="0">
              <a:buNone/>
            </a:pPr>
            <a:r>
              <a:rPr lang="es-MX" dirty="0"/>
              <a:t>3. Elegir el modelo</a:t>
            </a:r>
          </a:p>
          <a:p>
            <a:r>
              <a:rPr lang="es-MX" dirty="0"/>
              <a:t>AL ser un caso de clasificación, y con características ajustadas a un vector, se usara un modelo “</a:t>
            </a:r>
            <a:br>
              <a:rPr lang="es-MX" dirty="0"/>
            </a:br>
            <a:r>
              <a:rPr lang="es-MX" dirty="0"/>
              <a:t>“Clasificación de vectores de soporte lineal” o SVC, sin embargo es posible realizar pruebas diferentes modelos, y observar su precisión. </a:t>
            </a:r>
          </a:p>
          <a:p>
            <a:pPr marL="0" indent="0" algn="ctr">
              <a:buNone/>
            </a:pPr>
            <a:r>
              <a:rPr lang="es-MX" b="1" dirty="0" err="1"/>
              <a:t>from</a:t>
            </a:r>
            <a:r>
              <a:rPr lang="es-MX" b="1" dirty="0"/>
              <a:t> </a:t>
            </a:r>
            <a:r>
              <a:rPr lang="es-MX" b="1" dirty="0" err="1"/>
              <a:t>sklearn</a:t>
            </a:r>
            <a:r>
              <a:rPr lang="es-MX" b="1" dirty="0"/>
              <a:t> </a:t>
            </a:r>
            <a:r>
              <a:rPr lang="es-MX" b="1" dirty="0" err="1"/>
              <a:t>import</a:t>
            </a:r>
            <a:r>
              <a:rPr lang="es-MX" b="1" dirty="0"/>
              <a:t> </a:t>
            </a:r>
            <a:r>
              <a:rPr lang="es-MX" b="1" dirty="0" err="1"/>
              <a:t>svm</a:t>
            </a:r>
            <a:endParaRPr lang="es-MX" b="1" dirty="0"/>
          </a:p>
          <a:p>
            <a:pPr marL="0" indent="0" algn="ctr">
              <a:buNone/>
            </a:pPr>
            <a:r>
              <a:rPr lang="es-MX" b="1" dirty="0" err="1"/>
              <a:t>clf</a:t>
            </a:r>
            <a:r>
              <a:rPr lang="es-MX" b="1" dirty="0"/>
              <a:t> = </a:t>
            </a:r>
            <a:r>
              <a:rPr lang="es-MX" b="1" dirty="0" err="1"/>
              <a:t>svm.SVC</a:t>
            </a:r>
            <a:r>
              <a:rPr lang="es-MX" b="1" dirty="0"/>
              <a:t>()</a:t>
            </a:r>
          </a:p>
          <a:p>
            <a:pPr marL="0" indent="0">
              <a:buNone/>
            </a:pPr>
            <a:r>
              <a:rPr lang="es-MX" dirty="0"/>
              <a:t>4. Entrenar</a:t>
            </a:r>
          </a:p>
          <a:p>
            <a:r>
              <a:rPr lang="es-MX" dirty="0"/>
              <a:t>Se separa y barajan las muestras en Datos de entrenamiento y Datos de testeo.</a:t>
            </a:r>
          </a:p>
          <a:p>
            <a:pPr marL="0" indent="0">
              <a:buNone/>
            </a:pPr>
            <a:r>
              <a:rPr lang="es-MX" b="1" dirty="0" err="1"/>
              <a:t>X_train</a:t>
            </a:r>
            <a:r>
              <a:rPr lang="es-MX" b="1" dirty="0"/>
              <a:t>, </a:t>
            </a:r>
            <a:r>
              <a:rPr lang="es-MX" b="1" dirty="0" err="1"/>
              <a:t>X_test</a:t>
            </a:r>
            <a:r>
              <a:rPr lang="es-MX" b="1" dirty="0"/>
              <a:t>, </a:t>
            </a:r>
            <a:r>
              <a:rPr lang="es-MX" b="1" dirty="0" err="1"/>
              <a:t>y_train</a:t>
            </a:r>
            <a:r>
              <a:rPr lang="es-MX" b="1" dirty="0"/>
              <a:t>, </a:t>
            </a:r>
            <a:r>
              <a:rPr lang="es-MX" b="1" dirty="0" err="1"/>
              <a:t>y_test</a:t>
            </a:r>
            <a:r>
              <a:rPr lang="es-MX" b="1" dirty="0"/>
              <a:t> = </a:t>
            </a:r>
            <a:r>
              <a:rPr lang="es-MX" b="1" dirty="0" err="1"/>
              <a:t>train_test_split</a:t>
            </a:r>
            <a:r>
              <a:rPr lang="es-MX" b="1" dirty="0"/>
              <a:t>(X,Y, </a:t>
            </a:r>
            <a:r>
              <a:rPr lang="es-MX" b="1" dirty="0" err="1"/>
              <a:t>test_size</a:t>
            </a:r>
            <a:r>
              <a:rPr lang="es-MX" b="1" dirty="0"/>
              <a:t> = 0.30, </a:t>
            </a:r>
            <a:r>
              <a:rPr lang="es-MX" b="1" dirty="0" err="1"/>
              <a:t>random_state</a:t>
            </a:r>
            <a:r>
              <a:rPr lang="es-MX" b="1" dirty="0"/>
              <a:t> = 100) </a:t>
            </a:r>
          </a:p>
          <a:p>
            <a:endParaRPr lang="es-MX" dirty="0"/>
          </a:p>
          <a:p>
            <a:r>
              <a:rPr lang="es-MX" dirty="0"/>
              <a:t>Se entrena modelo</a:t>
            </a:r>
          </a:p>
          <a:p>
            <a:pPr marL="0" indent="0">
              <a:buNone/>
            </a:pPr>
            <a:r>
              <a:rPr lang="es-MX" b="1" dirty="0" err="1"/>
              <a:t>clf.fit</a:t>
            </a:r>
            <a:r>
              <a:rPr lang="es-MX" b="1" dirty="0"/>
              <a:t>(</a:t>
            </a:r>
            <a:r>
              <a:rPr lang="es-MX" b="1" dirty="0" err="1"/>
              <a:t>X_train</a:t>
            </a:r>
            <a:r>
              <a:rPr lang="es-MX" b="1" dirty="0"/>
              <a:t>, </a:t>
            </a:r>
            <a:r>
              <a:rPr lang="es-MX" b="1" dirty="0" err="1"/>
              <a:t>y_train</a:t>
            </a:r>
            <a:r>
              <a:rPr lang="es-MX" b="1" dirty="0"/>
              <a:t>)</a:t>
            </a:r>
          </a:p>
          <a:p>
            <a:endParaRPr lang="es-CO" dirty="0"/>
          </a:p>
        </p:txBody>
      </p:sp>
    </p:spTree>
    <p:extLst>
      <p:ext uri="{BB962C8B-B14F-4D97-AF65-F5344CB8AC3E}">
        <p14:creationId xmlns:p14="http://schemas.microsoft.com/office/powerpoint/2010/main" val="4254244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956B5-FB30-4881-A813-D245CDF763CF}"/>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F18D94AB-B8E6-4883-ACD9-E43537A4944F}"/>
              </a:ext>
            </a:extLst>
          </p:cNvPr>
          <p:cNvSpPr>
            <a:spLocks noGrp="1"/>
          </p:cNvSpPr>
          <p:nvPr>
            <p:ph idx="1"/>
          </p:nvPr>
        </p:nvSpPr>
        <p:spPr/>
        <p:txBody>
          <a:bodyPr/>
          <a:lstStyle/>
          <a:p>
            <a:pPr algn="just"/>
            <a:r>
              <a:rPr lang="es-MX" dirty="0">
                <a:solidFill>
                  <a:schemeClr val="tx1"/>
                </a:solidFill>
              </a:rPr>
              <a:t>Con el modelo entrenado, se puede verificar la precisión del modelo con la base de datos de testeo.</a:t>
            </a:r>
            <a:r>
              <a:rPr lang="es-CO" dirty="0">
                <a:solidFill>
                  <a:schemeClr val="tx1"/>
                </a:solidFill>
              </a:rPr>
              <a:t> Mirando cuantos aciertos presento.</a:t>
            </a:r>
          </a:p>
          <a:p>
            <a:pPr marL="0" indent="0" algn="ctr">
              <a:buNone/>
            </a:pPr>
            <a:r>
              <a:rPr lang="en-US" b="1" i="1" dirty="0" err="1">
                <a:solidFill>
                  <a:schemeClr val="tx1"/>
                </a:solidFill>
              </a:rPr>
              <a:t>pred_y</a:t>
            </a:r>
            <a:r>
              <a:rPr lang="en-US" b="1" i="1" dirty="0">
                <a:solidFill>
                  <a:schemeClr val="tx1"/>
                </a:solidFill>
              </a:rPr>
              <a:t>=</a:t>
            </a:r>
            <a:r>
              <a:rPr lang="en-US" b="1" i="1" dirty="0" err="1">
                <a:solidFill>
                  <a:schemeClr val="tx1"/>
                </a:solidFill>
              </a:rPr>
              <a:t>clf.predict</a:t>
            </a:r>
            <a:r>
              <a:rPr lang="en-US" b="1" i="1" dirty="0">
                <a:solidFill>
                  <a:schemeClr val="tx1"/>
                </a:solidFill>
              </a:rPr>
              <a:t>(</a:t>
            </a:r>
            <a:r>
              <a:rPr lang="en-US" b="1" i="1" dirty="0" err="1">
                <a:solidFill>
                  <a:schemeClr val="tx1"/>
                </a:solidFill>
              </a:rPr>
              <a:t>X_test</a:t>
            </a:r>
            <a:r>
              <a:rPr lang="en-US" b="1" i="1" dirty="0">
                <a:solidFill>
                  <a:schemeClr val="tx1"/>
                </a:solidFill>
              </a:rPr>
              <a:t>)</a:t>
            </a:r>
          </a:p>
          <a:p>
            <a:pPr marL="0" indent="0" algn="ctr">
              <a:buNone/>
            </a:pPr>
            <a:r>
              <a:rPr lang="en-US" b="1" i="1" dirty="0">
                <a:solidFill>
                  <a:schemeClr val="tx1"/>
                </a:solidFill>
              </a:rPr>
              <a:t>print(</a:t>
            </a:r>
            <a:r>
              <a:rPr lang="en-US" b="1" i="1" dirty="0" err="1">
                <a:solidFill>
                  <a:schemeClr val="tx1"/>
                </a:solidFill>
              </a:rPr>
              <a:t>np.mean</a:t>
            </a:r>
            <a:r>
              <a:rPr lang="en-US" b="1" i="1" dirty="0">
                <a:solidFill>
                  <a:schemeClr val="tx1"/>
                </a:solidFill>
              </a:rPr>
              <a:t>(</a:t>
            </a:r>
            <a:r>
              <a:rPr lang="en-US" b="1" i="1" dirty="0" err="1">
                <a:solidFill>
                  <a:schemeClr val="tx1"/>
                </a:solidFill>
              </a:rPr>
              <a:t>pred_y</a:t>
            </a:r>
            <a:r>
              <a:rPr lang="en-US" b="1" i="1" dirty="0">
                <a:solidFill>
                  <a:schemeClr val="tx1"/>
                </a:solidFill>
              </a:rPr>
              <a:t> == </a:t>
            </a:r>
            <a:r>
              <a:rPr lang="en-US" b="1" i="1" dirty="0" err="1">
                <a:solidFill>
                  <a:schemeClr val="tx1"/>
                </a:solidFill>
              </a:rPr>
              <a:t>y_test</a:t>
            </a:r>
            <a:r>
              <a:rPr lang="en-US" b="1" i="1" dirty="0">
                <a:solidFill>
                  <a:schemeClr val="tx1"/>
                </a:solidFill>
              </a:rPr>
              <a:t>))</a:t>
            </a:r>
          </a:p>
          <a:p>
            <a:pPr marL="0" indent="0" algn="just">
              <a:buNone/>
            </a:pPr>
            <a:endParaRPr lang="en-US" b="1" i="1" dirty="0">
              <a:solidFill>
                <a:schemeClr val="tx1"/>
              </a:solidFill>
            </a:endParaRPr>
          </a:p>
          <a:p>
            <a:pPr algn="just"/>
            <a:r>
              <a:rPr lang="es-CO" dirty="0">
                <a:solidFill>
                  <a:schemeClr val="tx1"/>
                </a:solidFill>
              </a:rPr>
              <a:t>Con un modelo con buena precisión, será necesario guardar dicho modelo, y habilitar un código que pueda leer cualquier imagen de dígitos y detectar cual se dibujo, como el de la siguiente imagen:</a:t>
            </a:r>
          </a:p>
          <a:p>
            <a:endParaRPr lang="es-CO" dirty="0"/>
          </a:p>
        </p:txBody>
      </p:sp>
      <p:pic>
        <p:nvPicPr>
          <p:cNvPr id="5" name="Imagen 4">
            <a:extLst>
              <a:ext uri="{FF2B5EF4-FFF2-40B4-BE49-F238E27FC236}">
                <a16:creationId xmlns:a16="http://schemas.microsoft.com/office/drawing/2014/main" id="{6F5D88C8-F7D8-4327-8826-1F874CC00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9462" y="5186363"/>
            <a:ext cx="828675" cy="990600"/>
          </a:xfrm>
          <a:prstGeom prst="rect">
            <a:avLst/>
          </a:prstGeom>
        </p:spPr>
      </p:pic>
    </p:spTree>
    <p:extLst>
      <p:ext uri="{BB962C8B-B14F-4D97-AF65-F5344CB8AC3E}">
        <p14:creationId xmlns:p14="http://schemas.microsoft.com/office/powerpoint/2010/main" val="76886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EF2B7-453F-4482-B96A-FC114051D0D2}"/>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227921BD-6F1D-4D53-9144-347BAF5D922A}"/>
              </a:ext>
            </a:extLst>
          </p:cNvPr>
          <p:cNvSpPr>
            <a:spLocks noGrp="1"/>
          </p:cNvSpPr>
          <p:nvPr>
            <p:ph idx="1"/>
          </p:nvPr>
        </p:nvSpPr>
        <p:spPr/>
        <p:txBody>
          <a:bodyPr>
            <a:normAutofit fontScale="92500" lnSpcReduction="20000"/>
          </a:bodyPr>
          <a:lstStyle/>
          <a:p>
            <a:pPr algn="just"/>
            <a:r>
              <a:rPr lang="es-CO" dirty="0">
                <a:solidFill>
                  <a:schemeClr val="tx1"/>
                </a:solidFill>
              </a:rPr>
              <a:t>Para realizar el código de lectura de imágenes fuera de la base de Datos de entrenamiento, es necesario tener en cuenta que la imagen no se encuentra organizada. Y será necesario recolectar los Histogramas de </a:t>
            </a:r>
            <a:r>
              <a:rPr lang="es-CO" dirty="0" err="1">
                <a:solidFill>
                  <a:schemeClr val="tx1"/>
                </a:solidFill>
              </a:rPr>
              <a:t>Gradiantes</a:t>
            </a:r>
            <a:r>
              <a:rPr lang="es-CO" dirty="0">
                <a:solidFill>
                  <a:schemeClr val="tx1"/>
                </a:solidFill>
              </a:rPr>
              <a:t> correspondientes.</a:t>
            </a:r>
          </a:p>
          <a:p>
            <a:pPr algn="just"/>
            <a:r>
              <a:rPr lang="es-CO" dirty="0">
                <a:solidFill>
                  <a:schemeClr val="tx1"/>
                </a:solidFill>
              </a:rPr>
              <a:t>Para ello se realizan los siguientes paso:</a:t>
            </a:r>
          </a:p>
          <a:p>
            <a:pPr lvl="1" algn="just"/>
            <a:r>
              <a:rPr lang="es-CO" dirty="0">
                <a:solidFill>
                  <a:schemeClr val="tx1"/>
                </a:solidFill>
              </a:rPr>
              <a:t>1. Se carga la imagen.</a:t>
            </a:r>
          </a:p>
          <a:p>
            <a:pPr lvl="1" algn="just"/>
            <a:r>
              <a:rPr lang="es-CO" dirty="0">
                <a:solidFill>
                  <a:schemeClr val="tx1"/>
                </a:solidFill>
              </a:rPr>
              <a:t>2. Se cambia a escala de grises y se normaliza.</a:t>
            </a:r>
          </a:p>
          <a:p>
            <a:pPr lvl="1" algn="just"/>
            <a:r>
              <a:rPr lang="es-CO" dirty="0">
                <a:solidFill>
                  <a:schemeClr val="tx1"/>
                </a:solidFill>
              </a:rPr>
              <a:t>3. Se </a:t>
            </a:r>
            <a:r>
              <a:rPr lang="es-CO" dirty="0" err="1">
                <a:solidFill>
                  <a:schemeClr val="tx1"/>
                </a:solidFill>
              </a:rPr>
              <a:t>escaliza</a:t>
            </a:r>
            <a:r>
              <a:rPr lang="es-CO" dirty="0">
                <a:solidFill>
                  <a:schemeClr val="tx1"/>
                </a:solidFill>
              </a:rPr>
              <a:t> la imagen al tamaño del entrenamiento (28x28).</a:t>
            </a:r>
          </a:p>
          <a:p>
            <a:pPr lvl="1" algn="just"/>
            <a:r>
              <a:rPr lang="es-CO" dirty="0">
                <a:solidFill>
                  <a:schemeClr val="tx1"/>
                </a:solidFill>
              </a:rPr>
              <a:t>4. Se halla el vector de Histogramas de gradientes, Usando las mismas características del entrenamiento.</a:t>
            </a:r>
          </a:p>
          <a:p>
            <a:pPr lvl="1" algn="just"/>
            <a:r>
              <a:rPr lang="es-CO" dirty="0">
                <a:solidFill>
                  <a:schemeClr val="tx1"/>
                </a:solidFill>
              </a:rPr>
              <a:t>5. Se carga el modelo pre entrenado.</a:t>
            </a:r>
          </a:p>
          <a:p>
            <a:pPr lvl="1" algn="just"/>
            <a:r>
              <a:rPr lang="es-CO" dirty="0">
                <a:solidFill>
                  <a:schemeClr val="tx1"/>
                </a:solidFill>
              </a:rPr>
              <a:t>6. Se entran los valores para la predicción</a:t>
            </a:r>
          </a:p>
          <a:p>
            <a:pPr lvl="1" algn="just"/>
            <a:r>
              <a:rPr lang="es-CO" dirty="0">
                <a:solidFill>
                  <a:schemeClr val="tx1"/>
                </a:solidFill>
              </a:rPr>
              <a:t>7. Se grafica en la imagen</a:t>
            </a:r>
          </a:p>
          <a:p>
            <a:endParaRPr lang="es-CO" dirty="0"/>
          </a:p>
        </p:txBody>
      </p:sp>
      <p:pic>
        <p:nvPicPr>
          <p:cNvPr id="4" name="Imagen 3">
            <a:extLst>
              <a:ext uri="{FF2B5EF4-FFF2-40B4-BE49-F238E27FC236}">
                <a16:creationId xmlns:a16="http://schemas.microsoft.com/office/drawing/2014/main" id="{55B85CBC-5DD7-4F5B-BA2C-65C21DD80FA4}"/>
              </a:ext>
            </a:extLst>
          </p:cNvPr>
          <p:cNvPicPr>
            <a:picLocks noChangeAspect="1"/>
          </p:cNvPicPr>
          <p:nvPr/>
        </p:nvPicPr>
        <p:blipFill rotWithShape="1">
          <a:blip r:embed="rId2"/>
          <a:srcRect l="12200" t="9400" r="81786" b="77622"/>
          <a:stretch/>
        </p:blipFill>
        <p:spPr>
          <a:xfrm>
            <a:off x="9185785" y="4770914"/>
            <a:ext cx="864096" cy="1048990"/>
          </a:xfrm>
          <a:prstGeom prst="rect">
            <a:avLst/>
          </a:prstGeom>
        </p:spPr>
      </p:pic>
    </p:spTree>
    <p:extLst>
      <p:ext uri="{BB962C8B-B14F-4D97-AF65-F5344CB8AC3E}">
        <p14:creationId xmlns:p14="http://schemas.microsoft.com/office/powerpoint/2010/main" val="307735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AD205-75A5-47BB-BC03-BF97AD168D7B}"/>
              </a:ext>
            </a:extLst>
          </p:cNvPr>
          <p:cNvSpPr>
            <a:spLocks noGrp="1"/>
          </p:cNvSpPr>
          <p:nvPr>
            <p:ph type="title"/>
          </p:nvPr>
        </p:nvSpPr>
        <p:spPr/>
        <p:txBody>
          <a:bodyPr/>
          <a:lstStyle/>
          <a:p>
            <a:pPr algn="ctr"/>
            <a:r>
              <a:rPr lang="es-MX" dirty="0"/>
              <a:t>EJEMPLO 1.  IDENTIFICACION DE DIGITO</a:t>
            </a:r>
            <a:endParaRPr lang="es-CO" dirty="0"/>
          </a:p>
        </p:txBody>
      </p:sp>
      <p:sp>
        <p:nvSpPr>
          <p:cNvPr id="3" name="Marcador de contenido 2">
            <a:extLst>
              <a:ext uri="{FF2B5EF4-FFF2-40B4-BE49-F238E27FC236}">
                <a16:creationId xmlns:a16="http://schemas.microsoft.com/office/drawing/2014/main" id="{A0A4A0D9-769A-4434-A5CF-BE08D15E8D40}"/>
              </a:ext>
            </a:extLst>
          </p:cNvPr>
          <p:cNvSpPr>
            <a:spLocks noGrp="1"/>
          </p:cNvSpPr>
          <p:nvPr>
            <p:ph idx="1"/>
          </p:nvPr>
        </p:nvSpPr>
        <p:spPr/>
        <p:txBody>
          <a:bodyPr/>
          <a:lstStyle/>
          <a:p>
            <a:r>
              <a:rPr lang="es-MX" dirty="0">
                <a:solidFill>
                  <a:schemeClr val="tx1"/>
                </a:solidFill>
              </a:rPr>
              <a:t>También es posible ajustar la lectura de datos para la detección de números en una misma imagen, teniendo en cuenta que el código debe encontrar los contornos, para ir leyendo cada numero por separado. </a:t>
            </a:r>
            <a:endParaRPr lang="es-CO" dirty="0">
              <a:solidFill>
                <a:schemeClr val="tx1"/>
              </a:solidFill>
            </a:endParaRPr>
          </a:p>
          <a:p>
            <a:endParaRPr lang="es-CO" dirty="0"/>
          </a:p>
        </p:txBody>
      </p:sp>
      <p:pic>
        <p:nvPicPr>
          <p:cNvPr id="5" name="Imagen 4">
            <a:extLst>
              <a:ext uri="{FF2B5EF4-FFF2-40B4-BE49-F238E27FC236}">
                <a16:creationId xmlns:a16="http://schemas.microsoft.com/office/drawing/2014/main" id="{6CC7B3A1-DD7A-45DE-93A4-F56BA9EB7D64}"/>
              </a:ext>
            </a:extLst>
          </p:cNvPr>
          <p:cNvPicPr>
            <a:picLocks noChangeAspect="1"/>
          </p:cNvPicPr>
          <p:nvPr/>
        </p:nvPicPr>
        <p:blipFill rotWithShape="1">
          <a:blip r:embed="rId2"/>
          <a:srcRect l="20862" t="44400" r="56300" b="40200"/>
          <a:stretch/>
        </p:blipFill>
        <p:spPr>
          <a:xfrm>
            <a:off x="4790662" y="3642065"/>
            <a:ext cx="4402324" cy="1669847"/>
          </a:xfrm>
          <a:prstGeom prst="rect">
            <a:avLst/>
          </a:prstGeom>
        </p:spPr>
      </p:pic>
    </p:spTree>
    <p:extLst>
      <p:ext uri="{BB962C8B-B14F-4D97-AF65-F5344CB8AC3E}">
        <p14:creationId xmlns:p14="http://schemas.microsoft.com/office/powerpoint/2010/main" val="314772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582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F07D1-1DF9-4035-9D3E-35A44D750EEB}"/>
              </a:ext>
            </a:extLst>
          </p:cNvPr>
          <p:cNvSpPr>
            <a:spLocks noGrp="1"/>
          </p:cNvSpPr>
          <p:nvPr>
            <p:ph type="title"/>
          </p:nvPr>
        </p:nvSpPr>
        <p:spPr/>
        <p:txBody>
          <a:bodyPr/>
          <a:lstStyle/>
          <a:p>
            <a:pPr algn="ctr"/>
            <a:r>
              <a:rPr lang="es-CO" sz="4400" dirty="0"/>
              <a:t>AGENDA</a:t>
            </a:r>
            <a:endParaRPr lang="es-CO" dirty="0"/>
          </a:p>
        </p:txBody>
      </p:sp>
      <p:sp>
        <p:nvSpPr>
          <p:cNvPr id="3" name="Marcador de contenido 2">
            <a:extLst>
              <a:ext uri="{FF2B5EF4-FFF2-40B4-BE49-F238E27FC236}">
                <a16:creationId xmlns:a16="http://schemas.microsoft.com/office/drawing/2014/main" id="{A9B5400D-8C96-4DD8-B756-A7EF0867E820}"/>
              </a:ext>
            </a:extLst>
          </p:cNvPr>
          <p:cNvSpPr>
            <a:spLocks noGrp="1"/>
          </p:cNvSpPr>
          <p:nvPr>
            <p:ph idx="1"/>
          </p:nvPr>
        </p:nvSpPr>
        <p:spPr/>
        <p:txBody>
          <a:bodyPr/>
          <a:lstStyle/>
          <a:p>
            <a:r>
              <a:rPr lang="es-CO" sz="2800" dirty="0">
                <a:solidFill>
                  <a:schemeClr val="tx1"/>
                </a:solidFill>
              </a:rPr>
              <a:t>¿Qué es aprendizaje automático?</a:t>
            </a:r>
          </a:p>
          <a:p>
            <a:r>
              <a:rPr lang="es-CO" sz="2800" dirty="0">
                <a:solidFill>
                  <a:schemeClr val="tx1"/>
                </a:solidFill>
              </a:rPr>
              <a:t>Aprendizaje supervisado</a:t>
            </a:r>
          </a:p>
          <a:p>
            <a:r>
              <a:rPr lang="es-CO" sz="2800" dirty="0">
                <a:solidFill>
                  <a:schemeClr val="tx1"/>
                </a:solidFill>
              </a:rPr>
              <a:t>Aprendizaje no supervisado</a:t>
            </a:r>
          </a:p>
          <a:p>
            <a:r>
              <a:rPr lang="es-CO" sz="2800" dirty="0">
                <a:solidFill>
                  <a:schemeClr val="tx1"/>
                </a:solidFill>
              </a:rPr>
              <a:t>7 pasos del Machine </a:t>
            </a:r>
            <a:r>
              <a:rPr lang="es-CO" sz="2800" dirty="0" err="1">
                <a:solidFill>
                  <a:schemeClr val="tx1"/>
                </a:solidFill>
              </a:rPr>
              <a:t>Learning</a:t>
            </a:r>
            <a:endParaRPr lang="es-CO" sz="2800" dirty="0">
              <a:solidFill>
                <a:schemeClr val="tx1"/>
              </a:solidFill>
            </a:endParaRPr>
          </a:p>
          <a:p>
            <a:r>
              <a:rPr lang="es-CO" sz="2800" dirty="0">
                <a:solidFill>
                  <a:schemeClr val="tx1"/>
                </a:solidFill>
              </a:rPr>
              <a:t>Herramienta utilizada</a:t>
            </a:r>
          </a:p>
          <a:p>
            <a:r>
              <a:rPr lang="es-CO" sz="2800" dirty="0">
                <a:solidFill>
                  <a:schemeClr val="tx1"/>
                </a:solidFill>
              </a:rPr>
              <a:t>Interpretación de una imagen</a:t>
            </a:r>
          </a:p>
          <a:p>
            <a:r>
              <a:rPr lang="es-CO" sz="2800" dirty="0">
                <a:solidFill>
                  <a:schemeClr val="tx1"/>
                </a:solidFill>
              </a:rPr>
              <a:t>Un ejemplo simple</a:t>
            </a:r>
          </a:p>
          <a:p>
            <a:r>
              <a:rPr lang="es-CO" sz="2800" dirty="0">
                <a:solidFill>
                  <a:schemeClr val="tx1"/>
                </a:solidFill>
              </a:rPr>
              <a:t>Histograma de gradientes orientados</a:t>
            </a:r>
          </a:p>
        </p:txBody>
      </p:sp>
      <p:pic>
        <p:nvPicPr>
          <p:cNvPr id="5" name="Picture 2" descr="Resultado de imagen para agenda">
            <a:extLst>
              <a:ext uri="{FF2B5EF4-FFF2-40B4-BE49-F238E27FC236}">
                <a16:creationId xmlns:a16="http://schemas.microsoft.com/office/drawing/2014/main" id="{F32D83C2-A324-4316-97E2-2803C8118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875" y="1825625"/>
            <a:ext cx="2742178" cy="287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22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1980D-1319-4337-9811-57F56933BCA2}"/>
              </a:ext>
            </a:extLst>
          </p:cNvPr>
          <p:cNvSpPr>
            <a:spLocks noGrp="1"/>
          </p:cNvSpPr>
          <p:nvPr>
            <p:ph type="title"/>
          </p:nvPr>
        </p:nvSpPr>
        <p:spPr/>
        <p:txBody>
          <a:bodyPr/>
          <a:lstStyle/>
          <a:p>
            <a:pPr algn="ctr"/>
            <a:r>
              <a:rPr lang="es-ES" sz="4400" b="1" dirty="0"/>
              <a:t>¿Qué es aprendizaje automático?</a:t>
            </a:r>
            <a:endParaRPr lang="es-CO" dirty="0"/>
          </a:p>
        </p:txBody>
      </p:sp>
      <p:sp>
        <p:nvSpPr>
          <p:cNvPr id="3" name="Marcador de contenido 2">
            <a:extLst>
              <a:ext uri="{FF2B5EF4-FFF2-40B4-BE49-F238E27FC236}">
                <a16:creationId xmlns:a16="http://schemas.microsoft.com/office/drawing/2014/main" id="{4CFB3320-9E4C-4472-B17E-1AAD65A3BA6A}"/>
              </a:ext>
            </a:extLst>
          </p:cNvPr>
          <p:cNvSpPr>
            <a:spLocks noGrp="1"/>
          </p:cNvSpPr>
          <p:nvPr>
            <p:ph idx="1"/>
          </p:nvPr>
        </p:nvSpPr>
        <p:spPr/>
        <p:txBody>
          <a:bodyPr>
            <a:normAutofit lnSpcReduction="10000"/>
          </a:bodyPr>
          <a:lstStyle/>
          <a:p>
            <a:pPr algn="just"/>
            <a:r>
              <a:rPr lang="es-MX" dirty="0"/>
              <a:t>El aprendizaje automático es el proceso de extraer conocimiento de los datos automáticamente, normalmente con la meta de hacer predicciones sobre datos nuevos desconocidos. Un ejemplo clásico es el de un filtro de spam, para el que el usuario etiqueta los correos que le llegan como Spam o No Spam. Un algoritmo de aprendizaje automático entonces "aprende" un modelo predictivo de los datos que distingue el spam de los correos normales, un modelo que puede predecir si los nuevos correos son spam o no.</a:t>
            </a:r>
          </a:p>
          <a:p>
            <a:endParaRPr lang="es-MX" dirty="0"/>
          </a:p>
          <a:p>
            <a:pPr algn="just"/>
            <a:r>
              <a:rPr lang="es-MX" dirty="0"/>
              <a:t>Hay dos tipos de aprendizaje automático, de los cuáles hablaremos hoy: aprendizaje supervisado y aprendizaje no supervisado.</a:t>
            </a:r>
          </a:p>
        </p:txBody>
      </p:sp>
    </p:spTree>
    <p:extLst>
      <p:ext uri="{BB962C8B-B14F-4D97-AF65-F5344CB8AC3E}">
        <p14:creationId xmlns:p14="http://schemas.microsoft.com/office/powerpoint/2010/main" val="352350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A46915-7805-485E-8174-9B856F68323F}"/>
              </a:ext>
            </a:extLst>
          </p:cNvPr>
          <p:cNvSpPr>
            <a:spLocks noGrp="1"/>
          </p:cNvSpPr>
          <p:nvPr>
            <p:ph type="title"/>
          </p:nvPr>
        </p:nvSpPr>
        <p:spPr/>
        <p:txBody>
          <a:bodyPr/>
          <a:lstStyle/>
          <a:p>
            <a:pPr algn="ctr"/>
            <a:r>
              <a:rPr lang="es-ES" sz="4400" b="1" dirty="0"/>
              <a:t>¿Qué es aprendizaje automático?</a:t>
            </a:r>
            <a:endParaRPr lang="es-CO" dirty="0"/>
          </a:p>
        </p:txBody>
      </p:sp>
      <p:sp>
        <p:nvSpPr>
          <p:cNvPr id="3" name="Marcador de contenido 2">
            <a:extLst>
              <a:ext uri="{FF2B5EF4-FFF2-40B4-BE49-F238E27FC236}">
                <a16:creationId xmlns:a16="http://schemas.microsoft.com/office/drawing/2014/main" id="{109CDE84-DA47-43A7-99A8-703D25AE2948}"/>
              </a:ext>
            </a:extLst>
          </p:cNvPr>
          <p:cNvSpPr>
            <a:spLocks noGrp="1"/>
          </p:cNvSpPr>
          <p:nvPr>
            <p:ph idx="1"/>
          </p:nvPr>
        </p:nvSpPr>
        <p:spPr/>
        <p:txBody>
          <a:bodyPr/>
          <a:lstStyle/>
          <a:p>
            <a:r>
              <a:rPr lang="es-CO" sz="2800" dirty="0">
                <a:solidFill>
                  <a:prstClr val="black"/>
                </a:solidFill>
                <a:latin typeface="+mj-lt"/>
              </a:rPr>
              <a:t>Los datos suelen presentarse al algoritmo como un array de dos dimensiones (o matriz) con números. Cada punto (también conocido como ejemplo o instancia de entrenamiento) sobre el cual queremos aprender o tomar una decisión se representa mediante una lista de números, también llamado vector de características, y contiene las características que representan las propiedades de ese punto.</a:t>
            </a:r>
          </a:p>
          <a:p>
            <a:endParaRPr lang="es-CO" dirty="0"/>
          </a:p>
        </p:txBody>
      </p:sp>
      <p:pic>
        <p:nvPicPr>
          <p:cNvPr id="5" name="Imagen 4">
            <a:extLst>
              <a:ext uri="{FF2B5EF4-FFF2-40B4-BE49-F238E27FC236}">
                <a16:creationId xmlns:a16="http://schemas.microsoft.com/office/drawing/2014/main" id="{B8010463-CB40-4ABD-9972-3CC93F6EF361}"/>
              </a:ext>
            </a:extLst>
          </p:cNvPr>
          <p:cNvPicPr>
            <a:picLocks noChangeAspect="1"/>
          </p:cNvPicPr>
          <p:nvPr/>
        </p:nvPicPr>
        <p:blipFill rotWithShape="1">
          <a:blip r:embed="rId2"/>
          <a:srcRect l="34384" t="33427" r="30885" b="40919"/>
          <a:stretch/>
        </p:blipFill>
        <p:spPr>
          <a:xfrm>
            <a:off x="3249215" y="4230311"/>
            <a:ext cx="5012468" cy="2081589"/>
          </a:xfrm>
          <a:prstGeom prst="rect">
            <a:avLst/>
          </a:prstGeom>
        </p:spPr>
      </p:pic>
    </p:spTree>
    <p:extLst>
      <p:ext uri="{BB962C8B-B14F-4D97-AF65-F5344CB8AC3E}">
        <p14:creationId xmlns:p14="http://schemas.microsoft.com/office/powerpoint/2010/main" val="4036174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A46915-7805-485E-8174-9B856F68323F}"/>
              </a:ext>
            </a:extLst>
          </p:cNvPr>
          <p:cNvSpPr>
            <a:spLocks noGrp="1"/>
          </p:cNvSpPr>
          <p:nvPr>
            <p:ph type="title"/>
          </p:nvPr>
        </p:nvSpPr>
        <p:spPr/>
        <p:txBody>
          <a:bodyPr/>
          <a:lstStyle/>
          <a:p>
            <a:pPr algn="ctr"/>
            <a:r>
              <a:rPr lang="es-CO" sz="4400" b="1" dirty="0"/>
              <a:t>Aprendizaje supervisado</a:t>
            </a:r>
            <a:endParaRPr lang="es-CO" dirty="0"/>
          </a:p>
        </p:txBody>
      </p:sp>
      <p:sp>
        <p:nvSpPr>
          <p:cNvPr id="3" name="Marcador de contenido 2">
            <a:extLst>
              <a:ext uri="{FF2B5EF4-FFF2-40B4-BE49-F238E27FC236}">
                <a16:creationId xmlns:a16="http://schemas.microsoft.com/office/drawing/2014/main" id="{109CDE84-DA47-43A7-99A8-703D25AE2948}"/>
              </a:ext>
            </a:extLst>
          </p:cNvPr>
          <p:cNvSpPr>
            <a:spLocks noGrp="1"/>
          </p:cNvSpPr>
          <p:nvPr>
            <p:ph idx="1"/>
          </p:nvPr>
        </p:nvSpPr>
        <p:spPr/>
        <p:txBody>
          <a:bodyPr>
            <a:normAutofit fontScale="85000" lnSpcReduction="20000"/>
          </a:bodyPr>
          <a:lstStyle/>
          <a:p>
            <a:pPr lvl="0" algn="just">
              <a:defRPr/>
            </a:pPr>
            <a:r>
              <a:rPr lang="es-CO" sz="2800" dirty="0">
                <a:solidFill>
                  <a:prstClr val="black"/>
                </a:solidFill>
                <a:latin typeface="Calibri"/>
              </a:rPr>
              <a:t>En aprendizaje supervisado, tenemos un </a:t>
            </a:r>
            <a:r>
              <a:rPr lang="es-CO" sz="2800" dirty="0" err="1">
                <a:solidFill>
                  <a:prstClr val="black"/>
                </a:solidFill>
                <a:latin typeface="Calibri"/>
              </a:rPr>
              <a:t>dataset</a:t>
            </a:r>
            <a:r>
              <a:rPr lang="es-CO" sz="2800" dirty="0">
                <a:solidFill>
                  <a:prstClr val="black"/>
                </a:solidFill>
                <a:latin typeface="Calibri"/>
              </a:rPr>
              <a:t> que contiene tanto características de entrada como una salida deseada, como en el ejemplo de clasificación de spam. La tarea a realizar es construir un modelo que sea capaz de predecir la salida deseada de un nuevo objeto dadas las características de entrada.</a:t>
            </a:r>
          </a:p>
          <a:p>
            <a:pPr lvl="0" algn="just">
              <a:defRPr/>
            </a:pPr>
            <a:endParaRPr lang="es-CO" sz="2800" dirty="0">
              <a:solidFill>
                <a:prstClr val="black"/>
              </a:solidFill>
              <a:latin typeface="Calibri"/>
            </a:endParaRPr>
          </a:p>
          <a:p>
            <a:pPr lvl="0" algn="just">
              <a:defRPr/>
            </a:pPr>
            <a:endParaRPr lang="es-CO" sz="2800" dirty="0">
              <a:solidFill>
                <a:prstClr val="black"/>
              </a:solidFill>
              <a:latin typeface="Calibri"/>
            </a:endParaRPr>
          </a:p>
          <a:p>
            <a:pPr marL="285750" lvl="0" indent="-285750" algn="just">
              <a:buFont typeface="Arial" panose="020B0604020202020204" pitchFamily="34" charset="0"/>
              <a:buChar char="•"/>
              <a:defRPr/>
            </a:pPr>
            <a:r>
              <a:rPr lang="es-CO" sz="2800" dirty="0">
                <a:solidFill>
                  <a:prstClr val="black"/>
                </a:solidFill>
                <a:latin typeface="Calibri"/>
              </a:rPr>
              <a:t>Dada una imagen RBG de un telescopio, determinar si el objeto es una estrella, un cuásar o una galaxia.</a:t>
            </a:r>
          </a:p>
          <a:p>
            <a:pPr marL="285750" lvl="0" indent="-285750" algn="just">
              <a:buFont typeface="Arial" panose="020B0604020202020204" pitchFamily="34" charset="0"/>
              <a:buChar char="•"/>
              <a:defRPr/>
            </a:pPr>
            <a:r>
              <a:rPr lang="es-CO" sz="2800" dirty="0">
                <a:solidFill>
                  <a:prstClr val="black"/>
                </a:solidFill>
                <a:latin typeface="Calibri"/>
              </a:rPr>
              <a:t>Dada la fotografía de una persona, identificar a la persona en la foto.</a:t>
            </a:r>
          </a:p>
          <a:p>
            <a:pPr marL="285750" lvl="0" indent="-285750" algn="just">
              <a:buFont typeface="Arial" panose="020B0604020202020204" pitchFamily="34" charset="0"/>
              <a:buChar char="•"/>
              <a:defRPr/>
            </a:pPr>
            <a:r>
              <a:rPr lang="es-CO" sz="2800" dirty="0">
                <a:solidFill>
                  <a:prstClr val="black"/>
                </a:solidFill>
                <a:latin typeface="Calibri"/>
              </a:rPr>
              <a:t>Dada una lista de películas que una persona ha visto y la puntuación que le he dado, recomendar una lista de películas que le podrían gustar.</a:t>
            </a:r>
          </a:p>
          <a:p>
            <a:pPr marL="285750" lvl="0" indent="-285750" algn="just">
              <a:buFont typeface="Arial" panose="020B0604020202020204" pitchFamily="34" charset="0"/>
              <a:buChar char="•"/>
              <a:defRPr/>
            </a:pPr>
            <a:r>
              <a:rPr lang="es-CO" sz="2800" dirty="0">
                <a:solidFill>
                  <a:prstClr val="black"/>
                </a:solidFill>
                <a:latin typeface="Calibri"/>
              </a:rPr>
              <a:t>Dada la edad de una persona, su educación y su posición, deducir su salario.</a:t>
            </a:r>
          </a:p>
          <a:p>
            <a:endParaRPr lang="es-CO" dirty="0"/>
          </a:p>
        </p:txBody>
      </p:sp>
    </p:spTree>
    <p:extLst>
      <p:ext uri="{BB962C8B-B14F-4D97-AF65-F5344CB8AC3E}">
        <p14:creationId xmlns:p14="http://schemas.microsoft.com/office/powerpoint/2010/main" val="54134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A46915-7805-485E-8174-9B856F68323F}"/>
              </a:ext>
            </a:extLst>
          </p:cNvPr>
          <p:cNvSpPr>
            <a:spLocks noGrp="1"/>
          </p:cNvSpPr>
          <p:nvPr>
            <p:ph type="title"/>
          </p:nvPr>
        </p:nvSpPr>
        <p:spPr/>
        <p:txBody>
          <a:bodyPr/>
          <a:lstStyle/>
          <a:p>
            <a:pPr algn="ctr"/>
            <a:r>
              <a:rPr lang="es-CO" sz="4400" b="1" dirty="0"/>
              <a:t>Aprendizaje supervisado</a:t>
            </a:r>
            <a:endParaRPr lang="es-CO" dirty="0"/>
          </a:p>
        </p:txBody>
      </p:sp>
      <p:pic>
        <p:nvPicPr>
          <p:cNvPr id="4" name="Picture 2" descr="Resultado de imagen de Aprendizaje supervisado&quot;">
            <a:extLst>
              <a:ext uri="{FF2B5EF4-FFF2-40B4-BE49-F238E27FC236}">
                <a16:creationId xmlns:a16="http://schemas.microsoft.com/office/drawing/2014/main" id="{FA3F50CF-EB5D-4C3A-B1B3-C98EED151A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173" y="1679343"/>
            <a:ext cx="8012341" cy="445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2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7468E-2F97-4871-B620-68F1F4FD481E}"/>
              </a:ext>
            </a:extLst>
          </p:cNvPr>
          <p:cNvSpPr>
            <a:spLocks noGrp="1"/>
          </p:cNvSpPr>
          <p:nvPr>
            <p:ph type="title"/>
          </p:nvPr>
        </p:nvSpPr>
        <p:spPr/>
        <p:txBody>
          <a:bodyPr/>
          <a:lstStyle/>
          <a:p>
            <a:pPr algn="ctr"/>
            <a:r>
              <a:rPr lang="es-ES" sz="4400" b="1" dirty="0"/>
              <a:t>Aprendizaje no supervisado</a:t>
            </a:r>
            <a:endParaRPr lang="es-CO" dirty="0"/>
          </a:p>
        </p:txBody>
      </p:sp>
      <p:pic>
        <p:nvPicPr>
          <p:cNvPr id="5" name="Picture 2" descr="Resultado de imagen de Aprendizaje no supervisado&quot;">
            <a:extLst>
              <a:ext uri="{FF2B5EF4-FFF2-40B4-BE49-F238E27FC236}">
                <a16:creationId xmlns:a16="http://schemas.microsoft.com/office/drawing/2014/main" id="{E8A939D3-4A87-48FE-B51C-1713CF99F5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138" y="1690688"/>
            <a:ext cx="8469052" cy="468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6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27BA03-1ABC-4FB1-AF9B-B1833AD3FE12}"/>
              </a:ext>
            </a:extLst>
          </p:cNvPr>
          <p:cNvSpPr>
            <a:spLocks noGrp="1"/>
          </p:cNvSpPr>
          <p:nvPr>
            <p:ph type="title"/>
          </p:nvPr>
        </p:nvSpPr>
        <p:spPr/>
        <p:txBody>
          <a:bodyPr/>
          <a:lstStyle/>
          <a:p>
            <a:pPr algn="ctr"/>
            <a:r>
              <a:rPr lang="es-ES" sz="4400" b="1" dirty="0"/>
              <a:t>aprendizaje automático</a:t>
            </a:r>
            <a:endParaRPr lang="es-CO" dirty="0"/>
          </a:p>
        </p:txBody>
      </p:sp>
      <p:sp>
        <p:nvSpPr>
          <p:cNvPr id="3" name="Marcador de contenido 2">
            <a:extLst>
              <a:ext uri="{FF2B5EF4-FFF2-40B4-BE49-F238E27FC236}">
                <a16:creationId xmlns:a16="http://schemas.microsoft.com/office/drawing/2014/main" id="{10D7F42E-94CA-4F74-A119-5EF7B834A821}"/>
              </a:ext>
            </a:extLst>
          </p:cNvPr>
          <p:cNvSpPr>
            <a:spLocks noGrp="1"/>
          </p:cNvSpPr>
          <p:nvPr>
            <p:ph idx="1"/>
          </p:nvPr>
        </p:nvSpPr>
        <p:spPr/>
        <p:txBody>
          <a:bodyPr/>
          <a:lstStyle/>
          <a:p>
            <a:r>
              <a:rPr lang="es-CO" sz="2800" dirty="0">
                <a:latin typeface="+mn-lt"/>
              </a:rPr>
              <a:t>Algunas veces los dos tipos de aprendizaje se combinan: por ejemplo, el aprendizaje no supervisado puede ser utilizado para encontrar características útiles en datos heterogéneos y luego usar estas características en un </a:t>
            </a:r>
            <a:r>
              <a:rPr lang="es-CO" sz="2800" dirty="0" err="1">
                <a:latin typeface="+mn-lt"/>
              </a:rPr>
              <a:t>framework</a:t>
            </a:r>
            <a:r>
              <a:rPr lang="es-CO" sz="2800" dirty="0">
                <a:latin typeface="+mn-lt"/>
              </a:rPr>
              <a:t> de aprendizaje supervisado.</a:t>
            </a:r>
            <a:endParaRPr lang="es-ES" sz="2800" dirty="0">
              <a:latin typeface="+mn-lt"/>
            </a:endParaRPr>
          </a:p>
          <a:p>
            <a:endParaRPr lang="es-CO" dirty="0"/>
          </a:p>
        </p:txBody>
      </p:sp>
      <p:pic>
        <p:nvPicPr>
          <p:cNvPr id="5" name="Imagen 4">
            <a:extLst>
              <a:ext uri="{FF2B5EF4-FFF2-40B4-BE49-F238E27FC236}">
                <a16:creationId xmlns:a16="http://schemas.microsoft.com/office/drawing/2014/main" id="{A8A935FA-6520-4EC7-98B5-7A566482030D}"/>
              </a:ext>
            </a:extLst>
          </p:cNvPr>
          <p:cNvPicPr>
            <a:picLocks noChangeAspect="1"/>
          </p:cNvPicPr>
          <p:nvPr/>
        </p:nvPicPr>
        <p:blipFill rotWithShape="1">
          <a:blip r:embed="rId2"/>
          <a:srcRect l="15463" t="33633" r="25922" b="45228"/>
          <a:stretch/>
        </p:blipFill>
        <p:spPr>
          <a:xfrm>
            <a:off x="2187798" y="4001294"/>
            <a:ext cx="7816403" cy="1584821"/>
          </a:xfrm>
          <a:prstGeom prst="rect">
            <a:avLst/>
          </a:prstGeom>
        </p:spPr>
      </p:pic>
    </p:spTree>
    <p:extLst>
      <p:ext uri="{BB962C8B-B14F-4D97-AF65-F5344CB8AC3E}">
        <p14:creationId xmlns:p14="http://schemas.microsoft.com/office/powerpoint/2010/main" val="22387143"/>
      </p:ext>
    </p:extLst>
  </p:cSld>
  <p:clrMapOvr>
    <a:masterClrMapping/>
  </p:clrMapOvr>
</p:sld>
</file>

<file path=ppt/theme/theme1.xml><?xml version="1.0" encoding="utf-8"?>
<a:theme xmlns:a="http://schemas.openxmlformats.org/drawingml/2006/main" name="Sophos Actu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phos Actualizado" id="{052A59AC-2A8B-428A-BBA6-F4243C181AF3}" vid="{8FA2B580-06A4-4486-ACA6-CEF84FFAB3ED}"/>
    </a:ext>
  </a:extLst>
</a:theme>
</file>

<file path=docProps/app.xml><?xml version="1.0" encoding="utf-8"?>
<Properties xmlns="http://schemas.openxmlformats.org/officeDocument/2006/extended-properties" xmlns:vt="http://schemas.openxmlformats.org/officeDocument/2006/docPropsVTypes">
  <Template>Presentación Diseño Sophos Solutions SP</Template>
  <TotalTime>1013</TotalTime>
  <Words>1452</Words>
  <Application>Microsoft Office PowerPoint</Application>
  <PresentationFormat>Panorámica</PresentationFormat>
  <Paragraphs>121</Paragraphs>
  <Slides>26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Arial</vt:lpstr>
      <vt:lpstr>Calibri</vt:lpstr>
      <vt:lpstr>Calibri Light</vt:lpstr>
      <vt:lpstr>inherit</vt:lpstr>
      <vt:lpstr>Sophos Actualizado</vt:lpstr>
      <vt:lpstr>Análisis Visual con Machine Learning en Python</vt:lpstr>
      <vt:lpstr>OBJETIVOS</vt:lpstr>
      <vt:lpstr>AGENDA</vt:lpstr>
      <vt:lpstr>¿Qué es aprendizaje automático?</vt:lpstr>
      <vt:lpstr>¿Qué es aprendizaje automático?</vt:lpstr>
      <vt:lpstr>Aprendizaje supervisado</vt:lpstr>
      <vt:lpstr>Aprendizaje supervisado</vt:lpstr>
      <vt:lpstr>Aprendizaje no supervisado</vt:lpstr>
      <vt:lpstr>aprendizaje automático</vt:lpstr>
      <vt:lpstr>aprendizaje automático</vt:lpstr>
      <vt:lpstr>7 pasos del Machine Learning</vt:lpstr>
      <vt:lpstr>Herramienta utilizada: Spyder</vt:lpstr>
      <vt:lpstr>Presentación de PowerPoint</vt:lpstr>
      <vt:lpstr>Herramienta utilizada: Librerías</vt:lpstr>
      <vt:lpstr>INTERPRETACION DE UNA IMAGEN</vt:lpstr>
      <vt:lpstr>INTERPRETACION DE UNA IMAGEN</vt:lpstr>
      <vt:lpstr>EJEMPLO 1.  IDENTIFICACION DE DIGITO</vt:lpstr>
      <vt:lpstr>EJEMPLO 1.  IDENTIFICACION DE DIGITO</vt:lpstr>
      <vt:lpstr>HISTOGRAMA DE GRADIENTES ORIENTADOS</vt:lpstr>
      <vt:lpstr>HISTOGRAMA DE GRADIENTES ORIENTADOS</vt:lpstr>
      <vt:lpstr>EJEMPLO 1.  IDENTIFICACION DE DIGITO</vt:lpstr>
      <vt:lpstr>EJEMPLO 1.  IDENTIFICACION DE DIGITO</vt:lpstr>
      <vt:lpstr>EJEMPLO 1.  IDENTIFICACION DE DIGITO</vt:lpstr>
      <vt:lpstr>EJEMPLO 1.  IDENTIFICACION DE DIGITO</vt:lpstr>
      <vt:lpstr>EJEMPLO 1.  IDENTIFICACION DE DIGITO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 de presupuesto.</dc:title>
  <dc:creator>Juan Felipe Cordoba Fuzga</dc:creator>
  <cp:lastModifiedBy>Juan Felipe Cordoba Fuzga</cp:lastModifiedBy>
  <cp:revision>25</cp:revision>
  <dcterms:created xsi:type="dcterms:W3CDTF">2020-09-10T03:00:23Z</dcterms:created>
  <dcterms:modified xsi:type="dcterms:W3CDTF">2020-09-17T23:35:09Z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bdff26-5887-4e5c-8426-6e404c233df0_Enabled">
    <vt:lpwstr>true</vt:lpwstr>
  </property>
  <property fmtid="{D5CDD505-2E9C-101B-9397-08002B2CF9AE}" pid="3" name="MSIP_Label_71bdff26-5887-4e5c-8426-6e404c233df0_SetDate">
    <vt:lpwstr>2020-09-10T03:47:01Z</vt:lpwstr>
  </property>
  <property fmtid="{D5CDD505-2E9C-101B-9397-08002B2CF9AE}" pid="4" name="MSIP_Label_71bdff26-5887-4e5c-8426-6e404c233df0_Method">
    <vt:lpwstr>Standard</vt:lpwstr>
  </property>
  <property fmtid="{D5CDD505-2E9C-101B-9397-08002B2CF9AE}" pid="5" name="MSIP_Label_71bdff26-5887-4e5c-8426-6e404c233df0_Name">
    <vt:lpwstr>71bdff26-5887-4e5c-8426-6e404c233df0</vt:lpwstr>
  </property>
  <property fmtid="{D5CDD505-2E9C-101B-9397-08002B2CF9AE}" pid="6" name="MSIP_Label_71bdff26-5887-4e5c-8426-6e404c233df0_SiteId">
    <vt:lpwstr>b5e244bd-c492-495b-8b10-61bfd453e423</vt:lpwstr>
  </property>
  <property fmtid="{D5CDD505-2E9C-101B-9397-08002B2CF9AE}" pid="7" name="MSIP_Label_71bdff26-5887-4e5c-8426-6e404c233df0_ActionId">
    <vt:lpwstr>64b13fd3-dab4-408f-9b09-000098f2f3aa</vt:lpwstr>
  </property>
  <property fmtid="{D5CDD505-2E9C-101B-9397-08002B2CF9AE}" pid="8" name="MSIP_Label_71bdff26-5887-4e5c-8426-6e404c233df0_ContentBits">
    <vt:lpwstr>0</vt:lpwstr>
  </property>
</Properties>
</file>